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5" r:id="rId5"/>
    <p:sldId id="272" r:id="rId6"/>
    <p:sldId id="259" r:id="rId7"/>
    <p:sldId id="271" r:id="rId8"/>
    <p:sldId id="276" r:id="rId9"/>
    <p:sldId id="277" r:id="rId10"/>
    <p:sldId id="260" r:id="rId11"/>
    <p:sldId id="264" r:id="rId12"/>
    <p:sldId id="273" r:id="rId13"/>
    <p:sldId id="265" r:id="rId14"/>
    <p:sldId id="279" r:id="rId15"/>
    <p:sldId id="280" r:id="rId16"/>
    <p:sldId id="261" r:id="rId17"/>
    <p:sldId id="262" r:id="rId18"/>
    <p:sldId id="278" r:id="rId19"/>
    <p:sldId id="266" r:id="rId20"/>
    <p:sldId id="268" r:id="rId21"/>
    <p:sldId id="267" r:id="rId22"/>
    <p:sldId id="281" r:id="rId23"/>
    <p:sldId id="282" r:id="rId24"/>
    <p:sldId id="269" r:id="rId25"/>
    <p:sldId id="263" r:id="rId26"/>
    <p:sldId id="274" r:id="rId27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9F5FCF"/>
    <a:srgbClr val="339966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4660"/>
  </p:normalViewPr>
  <p:slideViewPr>
    <p:cSldViewPr snapToObjects="1">
      <p:cViewPr varScale="1">
        <p:scale>
          <a:sx n="94" d="100"/>
          <a:sy n="94" d="100"/>
        </p:scale>
        <p:origin x="-802" y="-77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330" y="115888"/>
            <a:ext cx="6680579" cy="661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Le texte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339966"/>
                </a:solidFill>
              </a:rPr>
              <a:t>Collectif</a:t>
            </a:r>
            <a:endParaRPr lang="fr-FR" dirty="0">
              <a:solidFill>
                <a:srgbClr val="339966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Modifiez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Collectif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dirty="0" smtClean="0">
                <a:latin typeface="Ecriture A" pitchFamily="50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b="1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124744"/>
            <a:ext cx="9643246" cy="5617369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dirty="0" smtClean="0">
                <a:solidFill>
                  <a:srgbClr val="3333FF"/>
                </a:solidFill>
                <a:latin typeface="Sassoon Infant Std" pitchFamily="34" charset="0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" y="98057"/>
            <a:ext cx="9901238" cy="669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Individuel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Exercices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3pPr>
            <a:lvl4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 smtClean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Synthèse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Texte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6 ~  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Semaine </a:t>
            </a:r>
            <a:r>
              <a:rPr lang="fr-FR" sz="3000" dirty="0">
                <a:solidFill>
                  <a:schemeClr val="bg1"/>
                </a:solidFill>
                <a:latin typeface="Gabriola" panose="04040605051002020D02" pitchFamily="82" charset="0"/>
              </a:rPr>
              <a:t>6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,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période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4</a:t>
            </a:r>
            <a:endParaRPr lang="fr-FR" sz="3000" dirty="0" smtClean="0">
              <a:solidFill>
                <a:schemeClr val="bg1"/>
              </a:solidFill>
              <a:latin typeface="Gabriola" panose="04040605051002020D02" pitchFamily="82" charset="0"/>
            </a:endParaRPr>
          </a:p>
          <a:p>
            <a:pPr algn="ctr"/>
            <a:r>
              <a:rPr lang="fr-FR" sz="36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Quand j’étais petite</a:t>
            </a:r>
            <a:endParaRPr lang="fr-FR" sz="3600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(Diapo de travail : voir les phases suivantes – Compléter avec les étiquettes mots)</a:t>
            </a:r>
          </a:p>
          <a:p>
            <a:endParaRPr lang="fr-FR" dirty="0"/>
          </a:p>
          <a:p>
            <a:r>
              <a:rPr lang="fr-FR" dirty="0" smtClean="0"/>
              <a:t>Transformation </a:t>
            </a:r>
            <a:r>
              <a:rPr lang="fr-FR" dirty="0" smtClean="0"/>
              <a:t>affirmatif / négatif :</a:t>
            </a:r>
          </a:p>
          <a:p>
            <a:pPr lvl="1"/>
            <a:r>
              <a:rPr lang="fr-FR" dirty="0" smtClean="0"/>
              <a:t>Il n’y avait pas de cantine.</a:t>
            </a:r>
          </a:p>
          <a:p>
            <a:pPr lvl="1"/>
            <a:r>
              <a:rPr lang="fr-FR" dirty="0" smtClean="0"/>
              <a:t>J’habitais en ville.</a:t>
            </a:r>
          </a:p>
          <a:p>
            <a:endParaRPr lang="fr-FR" dirty="0" smtClean="0"/>
          </a:p>
          <a:p>
            <a:r>
              <a:rPr lang="fr-FR" dirty="0" smtClean="0"/>
              <a:t>Phrases interrogatives :</a:t>
            </a:r>
          </a:p>
          <a:p>
            <a:r>
              <a:rPr lang="fr-FR" dirty="0" smtClean="0"/>
              <a:t>Transformer en les questions suivantes :</a:t>
            </a:r>
          </a:p>
          <a:p>
            <a:pPr lvl="1"/>
            <a:r>
              <a:rPr lang="fr-FR" dirty="0"/>
              <a:t>Vous alliez à l’école ?</a:t>
            </a:r>
          </a:p>
          <a:p>
            <a:pPr lvl="1"/>
            <a:r>
              <a:rPr lang="fr-FR" dirty="0"/>
              <a:t>Vous aviez beaucoup de devoirs ?</a:t>
            </a:r>
          </a:p>
          <a:p>
            <a:pPr lvl="1"/>
            <a:r>
              <a:rPr lang="fr-FR" dirty="0"/>
              <a:t>Tu étais fatiguée le soir ?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060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à la forme affirmative ou à la forme négative.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125414" y="1088740"/>
            <a:ext cx="9358045" cy="5653373"/>
          </a:xfrm>
        </p:spPr>
        <p:txBody>
          <a:bodyPr/>
          <a:lstStyle/>
          <a:p>
            <a:pPr marL="514350" lvl="1" indent="-514350">
              <a:lnSpc>
                <a:spcPct val="100000"/>
              </a:lnSpc>
              <a:buFont typeface="+mj-lt"/>
              <a:buAutoNum type="arabicParenR"/>
            </a:pPr>
            <a:r>
              <a:rPr lang="fr-FR" dirty="0" err="1" smtClean="0"/>
              <a:t>D²an</a:t>
            </a:r>
            <a:r>
              <a:rPr lang="fr-FR" dirty="0" smtClean="0"/>
              <a:t>$ mon école , </a:t>
            </a:r>
            <a:r>
              <a:rPr lang="fr-FR" dirty="0" err="1" smtClean="0"/>
              <a:t>²il</a:t>
            </a:r>
            <a:r>
              <a:rPr lang="fr-FR" dirty="0" smtClean="0"/>
              <a:t> n’</a:t>
            </a:r>
            <a:r>
              <a:rPr lang="fr-FR" dirty="0" err="1" smtClean="0"/>
              <a:t>²y</a:t>
            </a:r>
            <a:r>
              <a:rPr lang="fr-FR" dirty="0" smtClean="0"/>
              <a:t> </a:t>
            </a:r>
            <a:r>
              <a:rPr lang="fr-FR" dirty="0" err="1" smtClean="0"/>
              <a:t>²avait</a:t>
            </a:r>
            <a:r>
              <a:rPr lang="fr-FR" dirty="0" smtClean="0"/>
              <a:t> </a:t>
            </a:r>
            <a:r>
              <a:rPr lang="fr-FR" dirty="0" err="1" smtClean="0"/>
              <a:t>²pa</a:t>
            </a:r>
            <a:r>
              <a:rPr lang="fr-FR" dirty="0" smtClean="0"/>
              <a:t>$ </a:t>
            </a:r>
            <a:r>
              <a:rPr lang="fr-FR" dirty="0" err="1" smtClean="0"/>
              <a:t>²de</a:t>
            </a:r>
            <a:r>
              <a:rPr lang="fr-FR" dirty="0" smtClean="0"/>
              <a:t> </a:t>
            </a:r>
            <a:r>
              <a:rPr lang="fr-FR" dirty="0" err="1" smtClean="0"/>
              <a:t>²cantine</a:t>
            </a:r>
            <a:r>
              <a:rPr lang="fr-FR" dirty="0"/>
              <a:t>.</a:t>
            </a:r>
          </a:p>
          <a:p>
            <a:pPr marL="514350" lvl="1" indent="-514350">
              <a:lnSpc>
                <a:spcPct val="500000"/>
              </a:lnSpc>
              <a:buFont typeface="+mj-lt"/>
              <a:buAutoNum type="arabicParenR"/>
            </a:pPr>
            <a:r>
              <a:rPr lang="fr-FR" dirty="0" err="1" smtClean="0"/>
              <a:t>A²utrefoi</a:t>
            </a:r>
            <a:r>
              <a:rPr lang="fr-FR" dirty="0" smtClean="0"/>
              <a:t>$ , ²j’</a:t>
            </a:r>
            <a:r>
              <a:rPr lang="fr-FR" dirty="0" err="1" smtClean="0"/>
              <a:t>²habitai</a:t>
            </a:r>
            <a:r>
              <a:rPr lang="fr-FR" dirty="0" smtClean="0"/>
              <a:t>$ </a:t>
            </a:r>
            <a:r>
              <a:rPr lang="fr-FR" dirty="0"/>
              <a:t>en ville.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515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les questions de deux autres manières.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514350" lvl="1" indent="-514350">
              <a:lnSpc>
                <a:spcPct val="100000"/>
              </a:lnSpc>
              <a:buFont typeface="+mj-lt"/>
              <a:buAutoNum type="arabicParenR"/>
            </a:pPr>
            <a:r>
              <a:rPr lang="fr-FR" dirty="0" err="1" smtClean="0"/>
              <a:t>V²ou</a:t>
            </a:r>
            <a:r>
              <a:rPr lang="fr-FR" dirty="0" smtClean="0"/>
              <a:t>$ </a:t>
            </a:r>
            <a:r>
              <a:rPr lang="fr-FR" dirty="0" err="1" smtClean="0"/>
              <a:t>²alliez</a:t>
            </a:r>
            <a:r>
              <a:rPr lang="fr-FR" dirty="0" smtClean="0"/>
              <a:t> </a:t>
            </a:r>
            <a:r>
              <a:rPr lang="fr-FR" dirty="0" err="1" smtClean="0"/>
              <a:t>²à</a:t>
            </a:r>
            <a:r>
              <a:rPr lang="fr-FR" dirty="0" smtClean="0"/>
              <a:t> ²l’école </a:t>
            </a:r>
            <a:r>
              <a:rPr lang="fr-FR" dirty="0"/>
              <a:t>?</a:t>
            </a:r>
          </a:p>
          <a:p>
            <a:pPr marL="514350" lvl="1" indent="-514350">
              <a:lnSpc>
                <a:spcPct val="400000"/>
              </a:lnSpc>
              <a:buFont typeface="+mj-lt"/>
              <a:buAutoNum type="arabicParenR"/>
            </a:pPr>
            <a:r>
              <a:rPr lang="fr-FR" dirty="0" err="1" smtClean="0"/>
              <a:t>V²ou</a:t>
            </a:r>
            <a:r>
              <a:rPr lang="fr-FR" dirty="0" smtClean="0"/>
              <a:t>$ </a:t>
            </a:r>
            <a:r>
              <a:rPr lang="fr-FR" dirty="0" err="1" smtClean="0"/>
              <a:t>²aviez</a:t>
            </a:r>
            <a:r>
              <a:rPr lang="fr-FR" dirty="0" smtClean="0"/>
              <a:t> </a:t>
            </a:r>
            <a:r>
              <a:rPr lang="fr-FR" dirty="0" err="1" smtClean="0"/>
              <a:t>²beaucoup</a:t>
            </a:r>
            <a:r>
              <a:rPr lang="fr-FR" dirty="0" smtClean="0"/>
              <a:t> </a:t>
            </a:r>
            <a:r>
              <a:rPr lang="fr-FR" dirty="0"/>
              <a:t>de </a:t>
            </a:r>
            <a:r>
              <a:rPr lang="fr-FR" dirty="0" err="1" smtClean="0"/>
              <a:t>²devoir</a:t>
            </a:r>
            <a:r>
              <a:rPr lang="fr-FR" dirty="0" smtClean="0"/>
              <a:t>$ </a:t>
            </a:r>
            <a:r>
              <a:rPr lang="fr-FR" dirty="0"/>
              <a:t>?</a:t>
            </a:r>
          </a:p>
          <a:p>
            <a:pPr marL="514350" lvl="1" indent="-514350">
              <a:lnSpc>
                <a:spcPct val="400000"/>
              </a:lnSpc>
              <a:buFont typeface="+mj-lt"/>
              <a:buAutoNum type="arabicParenR"/>
            </a:pPr>
            <a:r>
              <a:rPr lang="fr-FR" dirty="0" err="1" smtClean="0"/>
              <a:t>T²u</a:t>
            </a:r>
            <a:r>
              <a:rPr lang="fr-FR" dirty="0" smtClean="0"/>
              <a:t> étai$ </a:t>
            </a:r>
            <a:r>
              <a:rPr lang="fr-FR" dirty="0" err="1" smtClean="0"/>
              <a:t>²fatiguée</a:t>
            </a:r>
            <a:r>
              <a:rPr lang="fr-FR" dirty="0" smtClean="0"/>
              <a:t> </a:t>
            </a:r>
            <a:r>
              <a:rPr lang="fr-FR" dirty="0" err="1" smtClean="0"/>
              <a:t>²le</a:t>
            </a:r>
            <a:r>
              <a:rPr lang="fr-FR" dirty="0" smtClean="0"/>
              <a:t> </a:t>
            </a:r>
            <a:r>
              <a:rPr lang="fr-FR" dirty="0" err="1" smtClean="0"/>
              <a:t>²soir</a:t>
            </a:r>
            <a:r>
              <a:rPr lang="fr-FR" dirty="0" smtClean="0"/>
              <a:t> ?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42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3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16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Analyse fonctionnelle de phrases : sujet / verbe / infinitif</a:t>
            </a:r>
          </a:p>
          <a:p>
            <a:endParaRPr lang="fr-FR" dirty="0"/>
          </a:p>
          <a:p>
            <a:pPr lvl="1"/>
            <a:r>
              <a:rPr lang="fr-FR" dirty="0" smtClean="0"/>
              <a:t>J’allais à l’école dans le village.</a:t>
            </a:r>
          </a:p>
          <a:p>
            <a:pPr lvl="1"/>
            <a:r>
              <a:rPr lang="fr-FR" dirty="0" smtClean="0"/>
              <a:t>Le midi, je restais dans la classe.</a:t>
            </a:r>
          </a:p>
          <a:p>
            <a:pPr lvl="1"/>
            <a:r>
              <a:rPr lang="fr-FR" dirty="0" smtClean="0"/>
              <a:t>On réchauffait notre repas sur le poêle.</a:t>
            </a:r>
          </a:p>
          <a:p>
            <a:pPr lvl="1"/>
            <a:r>
              <a:rPr lang="fr-FR" dirty="0" smtClean="0"/>
              <a:t>L’école était loin de la ferme.</a:t>
            </a:r>
          </a:p>
          <a:p>
            <a:pPr lvl="1"/>
            <a:r>
              <a:rPr lang="fr-FR" dirty="0" smtClean="0"/>
              <a:t>Mes parents avaient une ferme.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636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Encadre le verbe en rouge et souligne le sujet du verbe en bleu.</a:t>
            </a:r>
          </a:p>
          <a:p>
            <a:r>
              <a:rPr lang="fr-FR" dirty="0" smtClean="0"/>
              <a:t>Indique le nom du verbe dessous.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514350" lvl="1" indent="-514350">
              <a:lnSpc>
                <a:spcPct val="150000"/>
              </a:lnSpc>
              <a:buFont typeface="+mj-lt"/>
              <a:buAutoNum type="arabicParenR"/>
            </a:pPr>
            <a:r>
              <a:rPr lang="fr-FR" dirty="0" smtClean="0"/>
              <a:t>J’</a:t>
            </a:r>
            <a:r>
              <a:rPr lang="fr-FR" dirty="0" err="1" smtClean="0"/>
              <a:t>²allai</a:t>
            </a:r>
            <a:r>
              <a:rPr lang="fr-FR" dirty="0" smtClean="0"/>
              <a:t>$  </a:t>
            </a:r>
            <a:r>
              <a:rPr lang="fr-FR" dirty="0" err="1" smtClean="0"/>
              <a:t>²à</a:t>
            </a:r>
            <a:r>
              <a:rPr lang="fr-FR" dirty="0" smtClean="0"/>
              <a:t>  ²l’école  </a:t>
            </a:r>
            <a:r>
              <a:rPr lang="fr-FR" dirty="0" err="1" smtClean="0"/>
              <a:t>²dan</a:t>
            </a:r>
            <a:r>
              <a:rPr lang="fr-FR" dirty="0" smtClean="0"/>
              <a:t>$  </a:t>
            </a:r>
            <a:r>
              <a:rPr lang="fr-FR" dirty="0" err="1" smtClean="0"/>
              <a:t>²le</a:t>
            </a:r>
            <a:r>
              <a:rPr lang="fr-FR" dirty="0" smtClean="0"/>
              <a:t>  village .</a:t>
            </a:r>
            <a:endParaRPr lang="fr-FR" dirty="0"/>
          </a:p>
          <a:p>
            <a:pPr marL="514350" lvl="1" indent="-514350">
              <a:buFont typeface="+mj-lt"/>
              <a:buAutoNum type="arabicParenR"/>
            </a:pPr>
            <a:r>
              <a:rPr lang="fr-FR" dirty="0" smtClean="0"/>
              <a:t>Le  midi ,  </a:t>
            </a:r>
            <a:r>
              <a:rPr lang="fr-FR" dirty="0" err="1" smtClean="0"/>
              <a:t>²je</a:t>
            </a:r>
            <a:r>
              <a:rPr lang="fr-FR" dirty="0" smtClean="0"/>
              <a:t>  </a:t>
            </a:r>
            <a:r>
              <a:rPr lang="fr-FR" dirty="0" err="1" smtClean="0"/>
              <a:t>²restai</a:t>
            </a:r>
            <a:r>
              <a:rPr lang="fr-FR" dirty="0" smtClean="0"/>
              <a:t>$  </a:t>
            </a:r>
            <a:r>
              <a:rPr lang="fr-FR" dirty="0" err="1" smtClean="0"/>
              <a:t>²dan</a:t>
            </a:r>
            <a:r>
              <a:rPr lang="fr-FR" dirty="0" smtClean="0"/>
              <a:t>$  </a:t>
            </a:r>
            <a:r>
              <a:rPr lang="fr-FR" dirty="0" err="1" smtClean="0"/>
              <a:t>²la</a:t>
            </a:r>
            <a:r>
              <a:rPr lang="fr-FR" dirty="0" smtClean="0"/>
              <a:t>  </a:t>
            </a:r>
            <a:r>
              <a:rPr lang="fr-FR" dirty="0" err="1" smtClean="0"/>
              <a:t>²classe</a:t>
            </a:r>
            <a:r>
              <a:rPr lang="fr-FR" dirty="0" smtClean="0"/>
              <a:t> .</a:t>
            </a:r>
            <a:endParaRPr lang="fr-FR" dirty="0"/>
          </a:p>
          <a:p>
            <a:pPr marL="514350" lvl="1" indent="-514350">
              <a:buFont typeface="+mj-lt"/>
              <a:buAutoNum type="arabicParenR"/>
            </a:pPr>
            <a:r>
              <a:rPr lang="fr-FR" dirty="0" err="1" smtClean="0"/>
              <a:t>O²n</a:t>
            </a:r>
            <a:r>
              <a:rPr lang="fr-FR" dirty="0" smtClean="0"/>
              <a:t>  </a:t>
            </a:r>
            <a:r>
              <a:rPr lang="fr-FR" dirty="0" err="1" smtClean="0"/>
              <a:t>²réchauffait</a:t>
            </a:r>
            <a:r>
              <a:rPr lang="fr-FR" dirty="0" smtClean="0"/>
              <a:t>  notre  </a:t>
            </a:r>
            <a:r>
              <a:rPr lang="fr-FR" dirty="0" err="1" smtClean="0"/>
              <a:t>²repa</a:t>
            </a:r>
            <a:r>
              <a:rPr lang="fr-FR" dirty="0" smtClean="0"/>
              <a:t>$  </a:t>
            </a:r>
            <a:r>
              <a:rPr lang="fr-FR" dirty="0" err="1" smtClean="0"/>
              <a:t>²sur</a:t>
            </a:r>
            <a:r>
              <a:rPr lang="fr-FR" dirty="0" smtClean="0"/>
              <a:t>  </a:t>
            </a:r>
            <a:r>
              <a:rPr lang="fr-FR" dirty="0" err="1" smtClean="0"/>
              <a:t>²le</a:t>
            </a:r>
            <a:r>
              <a:rPr lang="fr-FR" dirty="0" smtClean="0"/>
              <a:t>  </a:t>
            </a:r>
            <a:r>
              <a:rPr lang="fr-FR" dirty="0" err="1" smtClean="0"/>
              <a:t>²poêle</a:t>
            </a:r>
            <a:r>
              <a:rPr lang="fr-FR" dirty="0" smtClean="0"/>
              <a:t> .</a:t>
            </a:r>
            <a:endParaRPr lang="fr-FR" dirty="0"/>
          </a:p>
          <a:p>
            <a:pPr marL="514350" lvl="1" indent="-514350">
              <a:buFont typeface="+mj-lt"/>
              <a:buAutoNum type="arabicParenR"/>
            </a:pPr>
            <a:r>
              <a:rPr lang="fr-FR" dirty="0" smtClean="0"/>
              <a:t>L’école  était  </a:t>
            </a:r>
            <a:r>
              <a:rPr lang="fr-FR" dirty="0" err="1" smtClean="0"/>
              <a:t>²loin</a:t>
            </a:r>
            <a:r>
              <a:rPr lang="fr-FR" dirty="0" smtClean="0"/>
              <a:t>  </a:t>
            </a:r>
            <a:r>
              <a:rPr lang="fr-FR" dirty="0" err="1" smtClean="0"/>
              <a:t>²de</a:t>
            </a:r>
            <a:r>
              <a:rPr lang="fr-FR" dirty="0" smtClean="0"/>
              <a:t>  </a:t>
            </a:r>
            <a:r>
              <a:rPr lang="fr-FR" dirty="0" err="1" smtClean="0"/>
              <a:t>²la</a:t>
            </a:r>
            <a:r>
              <a:rPr lang="fr-FR" dirty="0" smtClean="0"/>
              <a:t>  </a:t>
            </a:r>
            <a:r>
              <a:rPr lang="fr-FR" dirty="0" err="1" smtClean="0"/>
              <a:t>²ferme</a:t>
            </a:r>
            <a:r>
              <a:rPr lang="fr-FR" dirty="0" smtClean="0"/>
              <a:t> .</a:t>
            </a:r>
            <a:endParaRPr lang="fr-FR" dirty="0"/>
          </a:p>
          <a:p>
            <a:pPr marL="514350" lvl="1" indent="-514350">
              <a:buFont typeface="+mj-lt"/>
              <a:buAutoNum type="arabicParenR"/>
            </a:pPr>
            <a:r>
              <a:rPr lang="fr-FR" dirty="0" smtClean="0"/>
              <a:t>Me$  </a:t>
            </a:r>
            <a:r>
              <a:rPr lang="fr-FR" dirty="0" err="1" smtClean="0"/>
              <a:t>²parent</a:t>
            </a:r>
            <a:r>
              <a:rPr lang="fr-FR" dirty="0" smtClean="0"/>
              <a:t>$  </a:t>
            </a:r>
            <a:r>
              <a:rPr lang="fr-FR" dirty="0" err="1" smtClean="0"/>
              <a:t>²avaient</a:t>
            </a:r>
            <a:r>
              <a:rPr lang="fr-FR" dirty="0" smtClean="0"/>
              <a:t>  </a:t>
            </a:r>
            <a:r>
              <a:rPr lang="fr-FR" dirty="0" err="1" smtClean="0"/>
              <a:t>²une</a:t>
            </a:r>
            <a:r>
              <a:rPr lang="fr-FR" dirty="0" smtClean="0"/>
              <a:t>  </a:t>
            </a:r>
            <a:r>
              <a:rPr lang="fr-FR" dirty="0" err="1" smtClean="0"/>
              <a:t>²ferme</a:t>
            </a:r>
            <a:r>
              <a:rPr lang="fr-FR" dirty="0" smtClean="0"/>
              <a:t> .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09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la page suivante.)</a:t>
            </a:r>
          </a:p>
          <a:p>
            <a:endParaRPr lang="fr-FR" dirty="0" smtClean="0"/>
          </a:p>
          <a:p>
            <a:r>
              <a:rPr lang="fr-FR" dirty="0" smtClean="0"/>
              <a:t>Transposer </a:t>
            </a:r>
            <a:r>
              <a:rPr lang="fr-FR" dirty="0" smtClean="0"/>
              <a:t>des morceaux de texte selon différentes personnes :</a:t>
            </a:r>
          </a:p>
          <a:p>
            <a:r>
              <a:rPr lang="fr-FR" dirty="0" smtClean="0"/>
              <a:t>je </a:t>
            </a:r>
            <a:r>
              <a:rPr lang="fr-FR" dirty="0" smtClean="0">
                <a:sym typeface="Wingdings" panose="05000000000000000000" pitchFamily="2" charset="2"/>
              </a:rPr>
              <a:t> nous :</a:t>
            </a:r>
          </a:p>
          <a:p>
            <a:r>
              <a:rPr lang="fr-FR" dirty="0">
                <a:sym typeface="Wingdings" panose="05000000000000000000" pitchFamily="2" charset="2"/>
              </a:rPr>
              <a:t>	</a:t>
            </a:r>
            <a:r>
              <a:rPr lang="fr-FR" dirty="0" smtClean="0"/>
              <a:t>Quand </a:t>
            </a:r>
            <a:r>
              <a:rPr lang="fr-FR" dirty="0"/>
              <a:t>j’étais petite, j’habitais dans un hameau, à la campagne</a:t>
            </a:r>
            <a:r>
              <a:rPr lang="fr-FR" dirty="0" smtClean="0"/>
              <a:t>.</a:t>
            </a:r>
          </a:p>
          <a:p>
            <a:endParaRPr lang="fr-FR" dirty="0" smtClean="0">
              <a:sym typeface="Wingdings" panose="05000000000000000000" pitchFamily="2" charset="2"/>
            </a:endParaRPr>
          </a:p>
          <a:p>
            <a:r>
              <a:rPr lang="fr-FR" dirty="0" smtClean="0">
                <a:sym typeface="Wingdings" panose="05000000000000000000" pitchFamily="2" charset="2"/>
              </a:rPr>
              <a:t>je </a:t>
            </a:r>
            <a:r>
              <a:rPr lang="fr-FR" dirty="0">
                <a:sym typeface="Wingdings" panose="05000000000000000000" pitchFamily="2" charset="2"/>
              </a:rPr>
              <a:t> vous </a:t>
            </a:r>
            <a:r>
              <a:rPr lang="fr-FR" dirty="0" smtClean="0">
                <a:sym typeface="Wingdings" panose="05000000000000000000" pitchFamily="2" charset="2"/>
              </a:rPr>
              <a:t>:</a:t>
            </a:r>
          </a:p>
          <a:p>
            <a:r>
              <a:rPr lang="fr-FR" dirty="0">
                <a:sym typeface="Wingdings" panose="05000000000000000000" pitchFamily="2" charset="2"/>
              </a:rPr>
              <a:t>	</a:t>
            </a:r>
            <a:r>
              <a:rPr lang="fr-FR" dirty="0" smtClean="0">
                <a:sym typeface="Wingdings" panose="05000000000000000000" pitchFamily="2" charset="2"/>
              </a:rPr>
              <a:t>J’allais </a:t>
            </a:r>
            <a:r>
              <a:rPr lang="fr-FR" dirty="0">
                <a:sym typeface="Wingdings" panose="05000000000000000000" pitchFamily="2" charset="2"/>
              </a:rPr>
              <a:t>à l’école dans le village. Elle était loin de la ferme. Je faisais deux kilomètres à pied le matin et le soir.</a:t>
            </a:r>
            <a:endParaRPr lang="fr-FR" dirty="0" smtClean="0">
              <a:sym typeface="Wingdings" panose="05000000000000000000" pitchFamily="2" charset="2"/>
            </a:endParaRPr>
          </a:p>
          <a:p>
            <a:endParaRPr lang="fr-FR" dirty="0" smtClean="0"/>
          </a:p>
          <a:p>
            <a:r>
              <a:rPr lang="fr-FR" dirty="0" smtClean="0"/>
              <a:t>je </a:t>
            </a:r>
            <a:r>
              <a:rPr lang="fr-FR" dirty="0" smtClean="0">
                <a:sym typeface="Wingdings" panose="05000000000000000000" pitchFamily="2" charset="2"/>
              </a:rPr>
              <a:t> il :</a:t>
            </a:r>
          </a:p>
          <a:p>
            <a:r>
              <a:rPr lang="fr-FR" dirty="0">
                <a:sym typeface="Wingdings" panose="05000000000000000000" pitchFamily="2" charset="2"/>
              </a:rPr>
              <a:t>	Le midi, je restais dans la classe</a:t>
            </a:r>
            <a:r>
              <a:rPr lang="fr-FR" dirty="0" smtClean="0">
                <a:sym typeface="Wingdings" panose="05000000000000000000" pitchFamily="2" charset="2"/>
              </a:rPr>
              <a:t>.</a:t>
            </a:r>
          </a:p>
          <a:p>
            <a:endParaRPr lang="fr-FR" dirty="0" smtClean="0">
              <a:sym typeface="Wingdings" panose="05000000000000000000" pitchFamily="2" charset="2"/>
            </a:endParaRPr>
          </a:p>
          <a:p>
            <a:r>
              <a:rPr lang="fr-FR" dirty="0" smtClean="0">
                <a:sym typeface="Wingdings" panose="05000000000000000000" pitchFamily="2" charset="2"/>
              </a:rPr>
              <a:t>on  ils :</a:t>
            </a:r>
          </a:p>
          <a:p>
            <a:r>
              <a:rPr lang="fr-FR" dirty="0">
                <a:sym typeface="Wingdings" panose="05000000000000000000" pitchFamily="2" charset="2"/>
              </a:rPr>
              <a:t>	On réchauffait notre repas sur le poêle de la classe.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797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</a:t>
            </a:r>
            <a:r>
              <a:rPr lang="fr-FR" dirty="0" smtClean="0"/>
              <a:t>chaqu</a:t>
            </a:r>
            <a:r>
              <a:rPr lang="fr-FR" dirty="0" smtClean="0"/>
              <a:t>e phrase en utilisant le pronom proposé :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3">
              <a:lnSpc>
                <a:spcPct val="200000"/>
              </a:lnSpc>
            </a:pPr>
            <a:r>
              <a:rPr lang="fr-FR" dirty="0">
                <a:solidFill>
                  <a:srgbClr val="00B050"/>
                </a:solidFill>
              </a:rPr>
              <a:t>je </a:t>
            </a:r>
            <a:r>
              <a:rPr lang="fr-FR" dirty="0">
                <a:solidFill>
                  <a:srgbClr val="00B050"/>
                </a:solidFill>
                <a:sym typeface="Wingdings" panose="05000000000000000000" pitchFamily="2" charset="2"/>
              </a:rPr>
              <a:t> nous :</a:t>
            </a:r>
          </a:p>
          <a:p>
            <a:pPr lvl="3">
              <a:lnSpc>
                <a:spcPct val="200000"/>
              </a:lnSpc>
            </a:pPr>
            <a:r>
              <a:rPr lang="fr-FR" dirty="0"/>
              <a:t>Quand j’étais petite, j’habitais dans un hameau, à la campagne.</a:t>
            </a:r>
          </a:p>
          <a:p>
            <a:pPr lvl="3">
              <a:lnSpc>
                <a:spcPct val="200000"/>
              </a:lnSpc>
            </a:pPr>
            <a:endParaRPr lang="fr-FR" dirty="0">
              <a:sym typeface="Wingdings" panose="05000000000000000000" pitchFamily="2" charset="2"/>
            </a:endParaRPr>
          </a:p>
          <a:p>
            <a:pPr lvl="3">
              <a:lnSpc>
                <a:spcPct val="200000"/>
              </a:lnSpc>
            </a:pPr>
            <a:r>
              <a:rPr lang="fr-FR" dirty="0">
                <a:solidFill>
                  <a:srgbClr val="00B050"/>
                </a:solidFill>
                <a:sym typeface="Wingdings" panose="05000000000000000000" pitchFamily="2" charset="2"/>
              </a:rPr>
              <a:t>je  vous :</a:t>
            </a:r>
          </a:p>
          <a:p>
            <a:pPr lvl="3">
              <a:lnSpc>
                <a:spcPct val="200000"/>
              </a:lnSpc>
            </a:pPr>
            <a:r>
              <a:rPr lang="fr-FR" dirty="0">
                <a:sym typeface="Wingdings" panose="05000000000000000000" pitchFamily="2" charset="2"/>
              </a:rPr>
              <a:t>J’allais à l’école dans le village. Elle était loin de la ferme. </a:t>
            </a:r>
            <a:r>
              <a:rPr lang="fr-FR" dirty="0">
                <a:sym typeface="Wingdings" panose="05000000000000000000" pitchFamily="2" charset="2"/>
              </a:rPr>
              <a:t>Je faisais deux kilomètres à pied le </a:t>
            </a:r>
            <a:endParaRPr lang="fr-FR" dirty="0" smtClean="0">
              <a:sym typeface="Wingdings" panose="05000000000000000000" pitchFamily="2" charset="2"/>
            </a:endParaRPr>
          </a:p>
          <a:p>
            <a:pPr lvl="3">
              <a:lnSpc>
                <a:spcPct val="200000"/>
              </a:lnSpc>
            </a:pPr>
            <a:endParaRPr lang="fr-FR" dirty="0">
              <a:sym typeface="Wingdings" panose="05000000000000000000" pitchFamily="2" charset="2"/>
            </a:endParaRPr>
          </a:p>
          <a:p>
            <a:pPr lvl="3">
              <a:lnSpc>
                <a:spcPct val="200000"/>
              </a:lnSpc>
            </a:pPr>
            <a:r>
              <a:rPr lang="fr-FR" dirty="0" smtClean="0">
                <a:sym typeface="Wingdings" panose="05000000000000000000" pitchFamily="2" charset="2"/>
              </a:rPr>
              <a:t>matin </a:t>
            </a:r>
            <a:r>
              <a:rPr lang="fr-FR" dirty="0">
                <a:sym typeface="Wingdings" panose="05000000000000000000" pitchFamily="2" charset="2"/>
              </a:rPr>
              <a:t>et le soir</a:t>
            </a:r>
            <a:r>
              <a:rPr lang="fr-FR" dirty="0" smtClean="0">
                <a:sym typeface="Wingdings" panose="05000000000000000000" pitchFamily="2" charset="2"/>
              </a:rPr>
              <a:t>.</a:t>
            </a:r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554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</a:t>
            </a:r>
            <a:r>
              <a:rPr lang="fr-FR" dirty="0" smtClean="0"/>
              <a:t>chaqu</a:t>
            </a:r>
            <a:r>
              <a:rPr lang="fr-FR" dirty="0" smtClean="0"/>
              <a:t>e phrase en utilisant le pronom proposé :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3">
              <a:lnSpc>
                <a:spcPct val="200000"/>
              </a:lnSpc>
            </a:pPr>
            <a:r>
              <a:rPr lang="fr-FR" dirty="0" smtClean="0">
                <a:solidFill>
                  <a:srgbClr val="00B050"/>
                </a:solidFill>
              </a:rPr>
              <a:t>je </a:t>
            </a:r>
            <a:r>
              <a:rPr lang="fr-FR" dirty="0">
                <a:solidFill>
                  <a:srgbClr val="00B050"/>
                </a:solidFill>
                <a:sym typeface="Wingdings" panose="05000000000000000000" pitchFamily="2" charset="2"/>
              </a:rPr>
              <a:t> il :</a:t>
            </a:r>
          </a:p>
          <a:p>
            <a:pPr lvl="3">
              <a:lnSpc>
                <a:spcPct val="200000"/>
              </a:lnSpc>
            </a:pPr>
            <a:r>
              <a:rPr lang="fr-FR" dirty="0">
                <a:sym typeface="Wingdings" panose="05000000000000000000" pitchFamily="2" charset="2"/>
              </a:rPr>
              <a:t>Le midi, je restais dans la classe</a:t>
            </a:r>
            <a:r>
              <a:rPr lang="fr-FR" dirty="0" smtClean="0">
                <a:sym typeface="Wingdings" panose="05000000000000000000" pitchFamily="2" charset="2"/>
              </a:rPr>
              <a:t>.</a:t>
            </a:r>
          </a:p>
          <a:p>
            <a:pPr lvl="3">
              <a:lnSpc>
                <a:spcPct val="200000"/>
              </a:lnSpc>
            </a:pPr>
            <a:endParaRPr lang="fr-FR" dirty="0">
              <a:sym typeface="Wingdings" panose="05000000000000000000" pitchFamily="2" charset="2"/>
            </a:endParaRPr>
          </a:p>
          <a:p>
            <a:pPr lvl="3">
              <a:lnSpc>
                <a:spcPct val="200000"/>
              </a:lnSpc>
            </a:pPr>
            <a:r>
              <a:rPr lang="fr-FR" dirty="0">
                <a:solidFill>
                  <a:srgbClr val="00B050"/>
                </a:solidFill>
                <a:sym typeface="Wingdings" panose="05000000000000000000" pitchFamily="2" charset="2"/>
              </a:rPr>
              <a:t>on  ils :</a:t>
            </a:r>
          </a:p>
          <a:p>
            <a:pPr lvl="3">
              <a:lnSpc>
                <a:spcPct val="200000"/>
              </a:lnSpc>
            </a:pPr>
            <a:r>
              <a:rPr lang="fr-FR" dirty="0">
                <a:sym typeface="Wingdings" panose="05000000000000000000" pitchFamily="2" charset="2"/>
              </a:rPr>
              <a:t>On réchauffait notre repas sur le poêle de la classe</a:t>
            </a:r>
            <a:r>
              <a:rPr lang="fr-FR" dirty="0" smtClean="0">
                <a:sym typeface="Wingdings" panose="05000000000000000000" pitchFamily="2" charset="2"/>
              </a:rPr>
              <a:t>.</a:t>
            </a:r>
            <a:endParaRPr lang="fr-FR" dirty="0">
              <a:sym typeface="Wingdings" panose="05000000000000000000" pitchFamily="2" charset="2"/>
            </a:endParaRPr>
          </a:p>
          <a:p>
            <a:pPr lvl="3">
              <a:lnSpc>
                <a:spcPct val="200000"/>
              </a:lnSpc>
            </a:pP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560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4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57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1 </a:t>
            </a:r>
            <a:r>
              <a:rPr lang="fr-FR" sz="3000" dirty="0" smtClean="0">
                <a:latin typeface="Lilly" pitchFamily="2" charset="0"/>
              </a:rPr>
              <a:t>- 1</a:t>
            </a:r>
            <a:endParaRPr lang="fr-FR" sz="30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Travail sur les adjectifs : retrouver les adjectifs parmi une liste de mots</a:t>
            </a:r>
          </a:p>
          <a:p>
            <a:endParaRPr lang="fr-FR" dirty="0"/>
          </a:p>
          <a:p>
            <a:r>
              <a:rPr lang="fr-FR" dirty="0" smtClean="0"/>
              <a:t>Changer le nombre d’un groupe nominal (singulier </a:t>
            </a:r>
            <a:r>
              <a:rPr lang="fr-FR" dirty="0" smtClean="0">
                <a:sym typeface="Wingdings" panose="05000000000000000000" pitchFamily="2" charset="2"/>
              </a:rPr>
              <a:t>&lt;-&gt; pluriel).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r>
              <a:rPr lang="fr-FR" dirty="0" smtClean="0">
                <a:sym typeface="Wingdings" panose="05000000000000000000" pitchFamily="2" charset="2"/>
              </a:rPr>
              <a:t>Changer le genre d’un groupe nominal (masculin &lt;-&gt; féminin).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groupe nominal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184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Entoure tous les adjectifs présents dans cet liste :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130993" y="584684"/>
            <a:ext cx="9643246" cy="6157429"/>
          </a:xfrm>
        </p:spPr>
        <p:txBody>
          <a:bodyPr/>
          <a:lstStyle/>
          <a:p>
            <a:pPr marL="355600" lvl="1"/>
            <a:r>
              <a:rPr lang="fr-FR" dirty="0" err="1" smtClean="0"/>
              <a:t>²grand</a:t>
            </a:r>
            <a:r>
              <a:rPr lang="fr-FR" dirty="0"/>
              <a:t>				</a:t>
            </a:r>
            <a:r>
              <a:rPr lang="fr-FR" dirty="0" err="1" smtClean="0"/>
              <a:t>²fauteuil</a:t>
            </a:r>
            <a:endParaRPr lang="fr-FR" dirty="0"/>
          </a:p>
          <a:p>
            <a:pPr marL="355600" lvl="1"/>
            <a:r>
              <a:rPr lang="fr-FR" dirty="0" err="1" smtClean="0"/>
              <a:t>²blanc</a:t>
            </a:r>
            <a:r>
              <a:rPr lang="fr-FR" dirty="0"/>
              <a:t>				</a:t>
            </a:r>
            <a:r>
              <a:rPr lang="fr-FR" dirty="0" err="1" smtClean="0"/>
              <a:t>²bavard</a:t>
            </a:r>
            <a:endParaRPr lang="fr-FR" dirty="0"/>
          </a:p>
          <a:p>
            <a:pPr marL="355600" lvl="1"/>
            <a:r>
              <a:rPr lang="fr-FR" dirty="0" err="1" smtClean="0"/>
              <a:t>²chat</a:t>
            </a:r>
            <a:r>
              <a:rPr lang="fr-FR" dirty="0"/>
              <a:t>				</a:t>
            </a:r>
            <a:r>
              <a:rPr lang="fr-FR" dirty="0" smtClean="0"/>
              <a:t>	manger</a:t>
            </a:r>
            <a:endParaRPr lang="fr-FR" dirty="0"/>
          </a:p>
          <a:p>
            <a:pPr marL="355600" lvl="1"/>
            <a:r>
              <a:rPr lang="fr-FR" dirty="0" err="1" smtClean="0"/>
              <a:t>²sorcière</a:t>
            </a:r>
            <a:r>
              <a:rPr lang="fr-FR" dirty="0"/>
              <a:t>				méchant</a:t>
            </a:r>
          </a:p>
          <a:p>
            <a:pPr marL="355600" lvl="1"/>
            <a:r>
              <a:rPr lang="fr-FR" dirty="0" err="1" smtClean="0"/>
              <a:t>²gentil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groupe nominal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228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Mets les groupes nominaux au pluriel ou au singulier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30993" y="584200"/>
            <a:ext cx="9643246" cy="6157913"/>
          </a:xfrm>
        </p:spPr>
        <p:txBody>
          <a:bodyPr/>
          <a:lstStyle/>
          <a:p>
            <a:pPr lvl="1"/>
            <a:r>
              <a:rPr lang="fr-FR" dirty="0" err="1" smtClean="0"/>
              <a:t>²le</a:t>
            </a:r>
            <a:r>
              <a:rPr lang="fr-FR" dirty="0" smtClean="0"/>
              <a:t>$ </a:t>
            </a:r>
            <a:r>
              <a:rPr lang="fr-FR" dirty="0" err="1" smtClean="0"/>
              <a:t>²grand</a:t>
            </a:r>
            <a:r>
              <a:rPr lang="fr-FR" dirty="0" smtClean="0"/>
              <a:t>$ </a:t>
            </a:r>
            <a:r>
              <a:rPr lang="fr-FR" dirty="0" err="1" smtClean="0"/>
              <a:t>²arbre</a:t>
            </a:r>
            <a:r>
              <a:rPr lang="fr-FR" dirty="0" smtClean="0"/>
              <a:t>$	</a:t>
            </a:r>
            <a:r>
              <a:rPr lang="fr-FR" sz="1600" dirty="0" smtClean="0"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²le</a:t>
            </a:r>
            <a:endParaRPr lang="fr-FR" dirty="0"/>
          </a:p>
          <a:p>
            <a:pPr lvl="1"/>
            <a:r>
              <a:rPr lang="fr-FR" dirty="0" err="1" smtClean="0"/>
              <a:t>²le</a:t>
            </a:r>
            <a:r>
              <a:rPr lang="fr-FR" dirty="0" smtClean="0"/>
              <a:t> </a:t>
            </a:r>
            <a:r>
              <a:rPr lang="fr-FR" dirty="0" err="1" smtClean="0"/>
              <a:t>²pull</a:t>
            </a:r>
            <a:r>
              <a:rPr lang="fr-FR" dirty="0" smtClean="0"/>
              <a:t> </a:t>
            </a:r>
            <a:r>
              <a:rPr lang="fr-FR" dirty="0" err="1" smtClean="0"/>
              <a:t>²bleu</a:t>
            </a:r>
            <a:r>
              <a:rPr lang="fr-FR" dirty="0" smtClean="0"/>
              <a:t>		</a:t>
            </a:r>
            <a:r>
              <a:rPr lang="fr-FR" sz="1600" dirty="0"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²le</a:t>
            </a:r>
            <a:r>
              <a:rPr lang="fr-FR" dirty="0" smtClean="0">
                <a:sym typeface="Wingdings" panose="05000000000000000000" pitchFamily="2" charset="2"/>
              </a:rPr>
              <a:t>$</a:t>
            </a:r>
            <a:endParaRPr lang="fr-FR" dirty="0"/>
          </a:p>
          <a:p>
            <a:pPr lvl="1"/>
            <a:r>
              <a:rPr lang="fr-FR" dirty="0" err="1" smtClean="0"/>
              <a:t>²une</a:t>
            </a:r>
            <a:r>
              <a:rPr lang="fr-FR" dirty="0" smtClean="0"/>
              <a:t> </a:t>
            </a:r>
            <a:r>
              <a:rPr lang="fr-FR" dirty="0" err="1" smtClean="0"/>
              <a:t>²journée</a:t>
            </a:r>
            <a:r>
              <a:rPr lang="fr-FR" dirty="0" smtClean="0"/>
              <a:t> </a:t>
            </a:r>
            <a:r>
              <a:rPr lang="fr-FR" dirty="0" err="1" smtClean="0"/>
              <a:t>²agréable</a:t>
            </a:r>
            <a:r>
              <a:rPr lang="fr-FR" dirty="0" smtClean="0"/>
              <a:t>	</a:t>
            </a:r>
            <a:r>
              <a:rPr lang="fr-FR" sz="1600" dirty="0"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²de</a:t>
            </a:r>
            <a:r>
              <a:rPr lang="fr-FR" dirty="0" smtClean="0">
                <a:sym typeface="Wingdings" panose="05000000000000000000" pitchFamily="2" charset="2"/>
              </a:rPr>
              <a:t>$</a:t>
            </a:r>
            <a:endParaRPr lang="fr-FR" dirty="0"/>
          </a:p>
          <a:p>
            <a:pPr lvl="1"/>
            <a:r>
              <a:rPr lang="fr-FR" dirty="0" err="1" smtClean="0"/>
              <a:t>²une</a:t>
            </a:r>
            <a:r>
              <a:rPr lang="fr-FR" dirty="0" smtClean="0"/>
              <a:t> </a:t>
            </a:r>
            <a:r>
              <a:rPr lang="fr-FR" dirty="0" err="1" smtClean="0"/>
              <a:t>²longue</a:t>
            </a:r>
            <a:r>
              <a:rPr lang="fr-FR" dirty="0" smtClean="0"/>
              <a:t> </a:t>
            </a:r>
            <a:r>
              <a:rPr lang="fr-FR" dirty="0" err="1" smtClean="0"/>
              <a:t>²plume</a:t>
            </a:r>
            <a:r>
              <a:rPr lang="fr-FR" dirty="0" smtClean="0"/>
              <a:t>	</a:t>
            </a:r>
            <a:r>
              <a:rPr lang="fr-FR" sz="1600" dirty="0"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²de</a:t>
            </a:r>
            <a:r>
              <a:rPr lang="fr-FR" dirty="0" smtClean="0">
                <a:sym typeface="Wingdings" panose="05000000000000000000" pitchFamily="2" charset="2"/>
              </a:rPr>
              <a:t>$ 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groupe nominal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105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chaque groupe en utilisant le mot proposé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30993" y="872716"/>
            <a:ext cx="9643246" cy="5869397"/>
          </a:xfrm>
        </p:spPr>
        <p:txBody>
          <a:bodyPr/>
          <a:lstStyle/>
          <a:p>
            <a:pPr lvl="1">
              <a:lnSpc>
                <a:spcPct val="150000"/>
              </a:lnSpc>
            </a:pPr>
            <a:r>
              <a:rPr lang="fr-FR" dirty="0" err="1" smtClean="0"/>
              <a:t>²le</a:t>
            </a:r>
            <a:r>
              <a:rPr lang="fr-FR" dirty="0" smtClean="0"/>
              <a:t>$ </a:t>
            </a:r>
            <a:r>
              <a:rPr lang="fr-FR" dirty="0" err="1" smtClean="0"/>
              <a:t>²grand</a:t>
            </a:r>
            <a:r>
              <a:rPr lang="fr-FR" dirty="0" smtClean="0"/>
              <a:t>$ </a:t>
            </a:r>
            <a:r>
              <a:rPr lang="fr-FR" dirty="0" err="1" smtClean="0"/>
              <a:t>²arbre</a:t>
            </a:r>
            <a:r>
              <a:rPr lang="fr-FR" dirty="0" smtClean="0"/>
              <a:t>$  </a:t>
            </a:r>
            <a:r>
              <a:rPr lang="fr-FR" dirty="0"/>
              <a:t>( </a:t>
            </a:r>
            <a:r>
              <a:rPr lang="fr-FR" dirty="0" err="1" smtClean="0"/>
              <a:t>²le</a:t>
            </a:r>
            <a:r>
              <a:rPr lang="fr-FR" dirty="0" smtClean="0"/>
              <a:t>$ </a:t>
            </a:r>
            <a:r>
              <a:rPr lang="fr-FR" dirty="0" err="1" smtClean="0"/>
              <a:t>²feuille</a:t>
            </a:r>
            <a:r>
              <a:rPr lang="fr-FR" dirty="0" smtClean="0"/>
              <a:t>$)</a:t>
            </a:r>
            <a:endParaRPr lang="fr-FR" dirty="0"/>
          </a:p>
          <a:p>
            <a:pPr lvl="1">
              <a:lnSpc>
                <a:spcPct val="350000"/>
              </a:lnSpc>
            </a:pPr>
            <a:r>
              <a:rPr lang="fr-FR" dirty="0" err="1" smtClean="0"/>
              <a:t>²un</a:t>
            </a:r>
            <a:r>
              <a:rPr lang="fr-FR" dirty="0" smtClean="0"/>
              <a:t> </a:t>
            </a:r>
            <a:r>
              <a:rPr lang="fr-FR" dirty="0" err="1" smtClean="0"/>
              <a:t>²pull</a:t>
            </a:r>
            <a:r>
              <a:rPr lang="fr-FR" dirty="0" smtClean="0"/>
              <a:t> </a:t>
            </a:r>
            <a:r>
              <a:rPr lang="fr-FR" dirty="0" err="1" smtClean="0"/>
              <a:t>²bleu</a:t>
            </a:r>
            <a:r>
              <a:rPr lang="fr-FR" dirty="0" smtClean="0"/>
              <a:t> (</a:t>
            </a:r>
            <a:r>
              <a:rPr lang="fr-FR" dirty="0" err="1" smtClean="0"/>
              <a:t>²une</a:t>
            </a:r>
            <a:r>
              <a:rPr lang="fr-FR" dirty="0" smtClean="0"/>
              <a:t> </a:t>
            </a:r>
            <a:r>
              <a:rPr lang="fr-FR" dirty="0" err="1" smtClean="0"/>
              <a:t>²robe</a:t>
            </a:r>
            <a:r>
              <a:rPr lang="fr-FR" dirty="0"/>
              <a:t>)</a:t>
            </a:r>
          </a:p>
          <a:p>
            <a:pPr lvl="1">
              <a:lnSpc>
                <a:spcPct val="350000"/>
              </a:lnSpc>
            </a:pPr>
            <a:r>
              <a:rPr lang="fr-FR" dirty="0" err="1" smtClean="0"/>
              <a:t>²une</a:t>
            </a:r>
            <a:r>
              <a:rPr lang="fr-FR" dirty="0" smtClean="0"/>
              <a:t> </a:t>
            </a:r>
            <a:r>
              <a:rPr lang="fr-FR" dirty="0" err="1" smtClean="0"/>
              <a:t>²journée</a:t>
            </a:r>
            <a:r>
              <a:rPr lang="fr-FR" dirty="0" smtClean="0"/>
              <a:t> </a:t>
            </a:r>
            <a:r>
              <a:rPr lang="fr-FR" dirty="0" err="1" smtClean="0"/>
              <a:t>²agréable</a:t>
            </a:r>
            <a:r>
              <a:rPr lang="fr-FR" dirty="0" smtClean="0"/>
              <a:t> (</a:t>
            </a:r>
            <a:r>
              <a:rPr lang="fr-FR" dirty="0" err="1" smtClean="0"/>
              <a:t>²un</a:t>
            </a:r>
            <a:r>
              <a:rPr lang="fr-FR" dirty="0" smtClean="0"/>
              <a:t> </a:t>
            </a:r>
            <a:r>
              <a:rPr lang="fr-FR" dirty="0" err="1" smtClean="0"/>
              <a:t>²jour</a:t>
            </a:r>
            <a:r>
              <a:rPr lang="fr-FR" dirty="0" smtClean="0"/>
              <a:t>)</a:t>
            </a:r>
            <a:endParaRPr lang="fr-FR" dirty="0"/>
          </a:p>
          <a:p>
            <a:pPr lvl="1">
              <a:lnSpc>
                <a:spcPct val="350000"/>
              </a:lnSpc>
            </a:pPr>
            <a:r>
              <a:rPr lang="fr-FR" dirty="0" err="1" smtClean="0"/>
              <a:t>²une</a:t>
            </a:r>
            <a:r>
              <a:rPr lang="fr-FR" dirty="0" smtClean="0"/>
              <a:t> </a:t>
            </a:r>
            <a:r>
              <a:rPr lang="fr-FR" dirty="0" err="1" smtClean="0"/>
              <a:t>²longue</a:t>
            </a:r>
            <a:r>
              <a:rPr lang="fr-FR" dirty="0" smtClean="0"/>
              <a:t> </a:t>
            </a:r>
            <a:r>
              <a:rPr lang="fr-FR" dirty="0" err="1" smtClean="0"/>
              <a:t>²plume</a:t>
            </a:r>
            <a:r>
              <a:rPr lang="fr-FR" dirty="0" smtClean="0"/>
              <a:t> (</a:t>
            </a:r>
            <a:r>
              <a:rPr lang="fr-FR" dirty="0" err="1" smtClean="0"/>
              <a:t>²un</a:t>
            </a:r>
            <a:r>
              <a:rPr lang="fr-FR" dirty="0" smtClean="0"/>
              <a:t> </a:t>
            </a:r>
            <a:r>
              <a:rPr lang="fr-FR" dirty="0"/>
              <a:t>cou)</a:t>
            </a:r>
          </a:p>
          <a:p>
            <a:pPr lvl="1"/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groupe nominal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430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1021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Reconstitue les phrases suivantes :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Recopie la deuxième phrase du texte :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Recopie dans l’ordre alphabétique :</a:t>
            </a:r>
          </a:p>
          <a:p>
            <a:pPr lvl="1">
              <a:lnSpc>
                <a:spcPct val="100000"/>
              </a:lnSpc>
            </a:pPr>
            <a:r>
              <a:rPr lang="fr-FR" dirty="0" smtClean="0"/>
              <a:t>mot</a:t>
            </a:r>
          </a:p>
          <a:p>
            <a:endParaRPr lang="fr-FR" dirty="0"/>
          </a:p>
          <a:p>
            <a:r>
              <a:rPr lang="fr-FR" u="none" dirty="0" smtClean="0"/>
              <a:t>Exercice sur feuille :</a:t>
            </a:r>
          </a:p>
          <a:p>
            <a:r>
              <a:rPr lang="fr-FR" dirty="0" smtClean="0"/>
              <a:t>Entourer les majuscules en rouge, les points en bleu. Compter le nombre de lignes et de phrases.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28" y="587625"/>
            <a:ext cx="508221" cy="58516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28" y="1678460"/>
            <a:ext cx="508221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42" y="2491703"/>
            <a:ext cx="508221" cy="58516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42" y="3593332"/>
            <a:ext cx="508221" cy="58516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5202" y="2168274"/>
            <a:ext cx="508221" cy="585168"/>
          </a:xfrm>
          <a:prstGeom prst="rect">
            <a:avLst/>
          </a:prstGeom>
        </p:spPr>
      </p:pic>
      <p:sp>
        <p:nvSpPr>
          <p:cNvPr id="9" name="Rectangle à coins arrondis 8"/>
          <p:cNvSpPr/>
          <p:nvPr/>
        </p:nvSpPr>
        <p:spPr>
          <a:xfrm>
            <a:off x="779818" y="975740"/>
            <a:ext cx="1519783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mot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62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Production d’écrit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226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Quand j’étais petite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40000"/>
              </a:lnSpc>
            </a:pPr>
            <a:r>
              <a:rPr lang="fr-FR" dirty="0"/>
              <a:t>Elsa   est   une   petite   fille   de   huit   ans.   Elle   pose   des   questions   à   son   arrière-grand-mère   :</a:t>
            </a:r>
          </a:p>
          <a:p>
            <a:pPr>
              <a:lnSpc>
                <a:spcPct val="140000"/>
              </a:lnSpc>
            </a:pPr>
            <a:r>
              <a:rPr lang="fr-FR" dirty="0"/>
              <a:t>—   Quand   tu   étais   petite,   tu   habitais   en   ville   comme   moi   ?</a:t>
            </a:r>
          </a:p>
          <a:p>
            <a:pPr>
              <a:lnSpc>
                <a:spcPct val="140000"/>
              </a:lnSpc>
            </a:pPr>
            <a:r>
              <a:rPr lang="fr-FR" dirty="0"/>
              <a:t>—   Non.   Quand   j’étais   petite,   j’habitais   dans   un   hameau,   à   la   campagne.   Mes   parents   avaient   une   ferme.</a:t>
            </a:r>
          </a:p>
          <a:p>
            <a:pPr>
              <a:lnSpc>
                <a:spcPct val="140000"/>
              </a:lnSpc>
            </a:pPr>
            <a:r>
              <a:rPr lang="fr-FR" dirty="0"/>
              <a:t>—   Tu   allais   à   l’école   ?</a:t>
            </a:r>
          </a:p>
          <a:p>
            <a:pPr>
              <a:lnSpc>
                <a:spcPct val="140000"/>
              </a:lnSpc>
            </a:pPr>
            <a:r>
              <a:rPr lang="fr-FR" dirty="0"/>
              <a:t>—   Oui.   J’allais   à   l’école   dans   le   village.   Elle   était   loin   de   la   ferme.   Je   faisais   deux   kilomètres   à   pied   le   matin   et   le   soir.</a:t>
            </a:r>
          </a:p>
          <a:p>
            <a:pPr>
              <a:lnSpc>
                <a:spcPct val="140000"/>
              </a:lnSpc>
            </a:pPr>
            <a:r>
              <a:rPr lang="fr-FR" dirty="0"/>
              <a:t>—   Je   ne   mange   pas   à   la   cantine.   Et   toi,   est-ce   que   tu   mangeais   à   la   cantine   le   midi   ?</a:t>
            </a:r>
          </a:p>
          <a:p>
            <a:pPr>
              <a:lnSpc>
                <a:spcPct val="140000"/>
              </a:lnSpc>
            </a:pPr>
            <a:r>
              <a:rPr lang="fr-FR" dirty="0"/>
              <a:t>—   Le   midi,   je   restais   dans   la   classe.   Il   n’y   avait   pas   de   cantine.   J’avais   une   gamelle   avec   mon   repas   dedans.   Plusieurs   enfants   mangeaient   à   l’école.   On   réchauffait   notre   repas   sur   le   poêle   de   la   classe.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Quand j’étais petite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 anchor="b" anchorCtr="0"/>
          <a:lstStyle/>
          <a:p>
            <a:pPr algn="ctr">
              <a:lnSpc>
                <a:spcPct val="100000"/>
              </a:lnSpc>
            </a:pPr>
            <a:r>
              <a:rPr lang="fr-FR" dirty="0"/>
              <a:t>Reconstitution d’une classe des années 1930 (il y a environ 120 ans).</a:t>
            </a:r>
          </a:p>
          <a:p>
            <a:pPr algn="ctr">
              <a:lnSpc>
                <a:spcPct val="100000"/>
              </a:lnSpc>
            </a:pPr>
            <a:r>
              <a:rPr lang="fr-FR" dirty="0"/>
              <a:t>Musée de </a:t>
            </a:r>
            <a:r>
              <a:rPr lang="fr-FR" dirty="0" err="1"/>
              <a:t>Chevregny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093" y="888983"/>
            <a:ext cx="6651052" cy="498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8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Vocabulaire : Expliquer </a:t>
            </a:r>
            <a:r>
              <a:rPr lang="fr-FR" dirty="0"/>
              <a:t>les mots </a:t>
            </a:r>
            <a:r>
              <a:rPr lang="fr-FR" dirty="0" smtClean="0"/>
              <a:t>=</a:t>
            </a:r>
          </a:p>
          <a:p>
            <a:pPr lvl="1"/>
            <a:r>
              <a:rPr lang="fr-FR" dirty="0" smtClean="0"/>
              <a:t>hameau : groupe de maisons isolées</a:t>
            </a:r>
          </a:p>
          <a:p>
            <a:pPr lvl="1"/>
            <a:r>
              <a:rPr lang="fr-FR" dirty="0" smtClean="0"/>
              <a:t>gamelle : récipient en métal dans lequel on mettait un repas</a:t>
            </a:r>
          </a:p>
          <a:p>
            <a:pPr lvl="1"/>
            <a:r>
              <a:rPr lang="fr-FR" dirty="0" smtClean="0"/>
              <a:t>poêle : appareil de chauffage, à bois ou à charbon</a:t>
            </a:r>
            <a:endParaRPr lang="fr-FR" dirty="0"/>
          </a:p>
          <a:p>
            <a:endParaRPr lang="fr-FR" dirty="0" smtClean="0"/>
          </a:p>
          <a:p>
            <a:r>
              <a:rPr lang="fr-FR" dirty="0" smtClean="0"/>
              <a:t>Questionnement de compréhension – collectif et oral :</a:t>
            </a:r>
            <a:endParaRPr lang="fr-FR" dirty="0" smtClean="0"/>
          </a:p>
          <a:p>
            <a:pPr lvl="1"/>
            <a:r>
              <a:rPr lang="fr-FR" dirty="0" smtClean="0"/>
              <a:t>Où habitait la grand-mère d’Elsa ?</a:t>
            </a:r>
          </a:p>
          <a:p>
            <a:pPr lvl="1"/>
            <a:r>
              <a:rPr lang="fr-FR" dirty="0" smtClean="0"/>
              <a:t>Pourquoi devait-elle manger à l’école le midi ?</a:t>
            </a:r>
          </a:p>
          <a:p>
            <a:pPr lvl="1"/>
            <a:r>
              <a:rPr lang="fr-FR" dirty="0" smtClean="0"/>
              <a:t>Pourquoi devait-elle apporter son propre repas ?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(Diapo de travail : voir les pages suivantes)</a:t>
            </a:r>
          </a:p>
          <a:p>
            <a:endParaRPr lang="fr-FR" dirty="0" smtClean="0"/>
          </a:p>
          <a:p>
            <a:r>
              <a:rPr lang="fr-FR" dirty="0" smtClean="0"/>
              <a:t>* Présence de dialogue :</a:t>
            </a:r>
          </a:p>
          <a:p>
            <a:r>
              <a:rPr lang="fr-FR" dirty="0"/>
              <a:t>Repérer les paroles de chacune des deux personnages.</a:t>
            </a:r>
          </a:p>
          <a:p>
            <a:r>
              <a:rPr lang="fr-FR" dirty="0"/>
              <a:t>Faire lire le dialogue.</a:t>
            </a:r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* Quel </a:t>
            </a:r>
            <a:r>
              <a:rPr lang="fr-FR" dirty="0"/>
              <a:t>est le temps du texte ?</a:t>
            </a:r>
          </a:p>
          <a:p>
            <a:r>
              <a:rPr lang="fr-FR" dirty="0"/>
              <a:t>Temps du texte : au passé, avec un verbe en un seul mot = l’imparfait</a:t>
            </a:r>
          </a:p>
          <a:p>
            <a:r>
              <a:rPr lang="fr-FR" dirty="0"/>
              <a:t>Le narrateur raconte l’histoire du renard comme si elle se déroulait en même temps qu’il la raconte.</a:t>
            </a:r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* Les </a:t>
            </a:r>
            <a:r>
              <a:rPr lang="fr-FR" dirty="0" smtClean="0"/>
              <a:t>procédés anaphoriques : trouver ce que désignent chacun des mots soulignés.</a:t>
            </a:r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* Les indicateurs circonstanciels :</a:t>
            </a:r>
          </a:p>
          <a:p>
            <a:r>
              <a:rPr lang="fr-FR" dirty="0"/>
              <a:t>Les connecteurs de temps : </a:t>
            </a:r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quand j’étais petite, le midi, le matin et le soir</a:t>
            </a:r>
          </a:p>
          <a:p>
            <a:r>
              <a:rPr lang="fr-FR" dirty="0" smtClean="0"/>
              <a:t>Les connecteurs </a:t>
            </a:r>
            <a:r>
              <a:rPr lang="fr-FR" dirty="0"/>
              <a:t>de lieu : </a:t>
            </a:r>
            <a:r>
              <a:rPr lang="fr-FR" dirty="0">
                <a:solidFill>
                  <a:srgbClr val="3333FF"/>
                </a:solidFill>
                <a:latin typeface="Sassoon Infant Std" pitchFamily="34" charset="0"/>
              </a:rPr>
              <a:t>dans un hameau, à la campagne, à l’école, dans le village, à la cantine, en ville, dans la classe, loin, </a:t>
            </a:r>
            <a:r>
              <a:rPr lang="fr-FR" dirty="0" smtClean="0">
                <a:solidFill>
                  <a:srgbClr val="3333FF"/>
                </a:solidFill>
                <a:latin typeface="Sassoon Infant Std" pitchFamily="34" charset="0"/>
              </a:rPr>
              <a:t>dedans</a:t>
            </a:r>
            <a:endParaRPr lang="fr-FR" dirty="0">
              <a:solidFill>
                <a:srgbClr val="3333FF"/>
              </a:solidFill>
              <a:latin typeface="Sassoon Infant Std" pitchFamily="34" charset="0"/>
            </a:endParaRPr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060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Que signifie chacun des mots soulignés ?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>
          <a:xfrm>
            <a:off x="130993" y="980728"/>
            <a:ext cx="9643246" cy="5617369"/>
          </a:xfrm>
        </p:spPr>
        <p:txBody>
          <a:bodyPr/>
          <a:lstStyle/>
          <a:p>
            <a:pPr lvl="3">
              <a:lnSpc>
                <a:spcPct val="140000"/>
              </a:lnSpc>
            </a:pPr>
            <a:r>
              <a:rPr lang="fr-FR" dirty="0"/>
              <a:t>Elsa   est   une   petite   fille   de   huit   ans.   </a:t>
            </a:r>
            <a:r>
              <a:rPr lang="fr-FR" dirty="0" smtClean="0"/>
              <a:t>Elle </a:t>
            </a:r>
            <a:r>
              <a:rPr lang="fr-FR" dirty="0" smtClean="0">
                <a:solidFill>
                  <a:srgbClr val="3333FF"/>
                </a:solidFill>
              </a:rPr>
              <a:t>(1</a:t>
            </a:r>
            <a:r>
              <a:rPr lang="fr-FR" dirty="0" smtClean="0"/>
              <a:t>)   </a:t>
            </a:r>
            <a:r>
              <a:rPr lang="fr-FR" dirty="0"/>
              <a:t>pose   des   questions   à   son   arrière-grand-mère   :</a:t>
            </a:r>
          </a:p>
          <a:p>
            <a:pPr lvl="3">
              <a:lnSpc>
                <a:spcPct val="140000"/>
              </a:lnSpc>
            </a:pPr>
            <a:r>
              <a:rPr lang="fr-FR" dirty="0"/>
              <a:t>—   Quand   </a:t>
            </a:r>
            <a:r>
              <a:rPr lang="fr-FR" dirty="0" smtClean="0"/>
              <a:t>tu </a:t>
            </a:r>
            <a:r>
              <a:rPr lang="fr-FR" dirty="0">
                <a:solidFill>
                  <a:srgbClr val="3333FF"/>
                </a:solidFill>
              </a:rPr>
              <a:t>(2)</a:t>
            </a:r>
            <a:r>
              <a:rPr lang="fr-FR" dirty="0" smtClean="0"/>
              <a:t>   </a:t>
            </a:r>
            <a:r>
              <a:rPr lang="fr-FR" dirty="0"/>
              <a:t>étais   petite,   tu   habitais   en   ville   comme   moi   ?</a:t>
            </a:r>
          </a:p>
          <a:p>
            <a:pPr lvl="3">
              <a:lnSpc>
                <a:spcPct val="140000"/>
              </a:lnSpc>
            </a:pPr>
            <a:r>
              <a:rPr lang="fr-FR" dirty="0"/>
              <a:t>—   Non.   Quand   j</a:t>
            </a:r>
            <a:r>
              <a:rPr lang="fr-FR" dirty="0"/>
              <a:t>’</a:t>
            </a:r>
            <a:r>
              <a:rPr lang="fr-FR" dirty="0">
                <a:solidFill>
                  <a:srgbClr val="3333FF"/>
                </a:solidFill>
              </a:rPr>
              <a:t>(3)</a:t>
            </a:r>
            <a:r>
              <a:rPr lang="fr-FR" dirty="0" smtClean="0"/>
              <a:t> étais   </a:t>
            </a:r>
            <a:r>
              <a:rPr lang="fr-FR" dirty="0"/>
              <a:t>petite,   j’habitais   dans   un   hameau,   à   la   campagne.   Mes   parents   avaient   une   ferme.</a:t>
            </a:r>
          </a:p>
          <a:p>
            <a:pPr lvl="3">
              <a:lnSpc>
                <a:spcPct val="140000"/>
              </a:lnSpc>
            </a:pPr>
            <a:r>
              <a:rPr lang="fr-FR" dirty="0"/>
              <a:t>—   Tu   allais   à   l’école   ?</a:t>
            </a:r>
          </a:p>
          <a:p>
            <a:pPr lvl="3">
              <a:lnSpc>
                <a:spcPct val="140000"/>
              </a:lnSpc>
            </a:pPr>
            <a:r>
              <a:rPr lang="fr-FR" dirty="0"/>
              <a:t>—   Oui.   J’allais   à   l’école   dans   le   village.   </a:t>
            </a:r>
            <a:r>
              <a:rPr lang="fr-FR" dirty="0" smtClean="0"/>
              <a:t>Elle (4)   </a:t>
            </a:r>
            <a:r>
              <a:rPr lang="fr-FR" dirty="0"/>
              <a:t>était   loin   de   la   ferme.   Je   faisais   deux   kilomètres   à   pied   le   matin   et   le   soir.</a:t>
            </a:r>
          </a:p>
          <a:p>
            <a:pPr lvl="3">
              <a:lnSpc>
                <a:spcPct val="140000"/>
              </a:lnSpc>
            </a:pPr>
            <a:r>
              <a:rPr lang="fr-FR" dirty="0"/>
              <a:t>—   </a:t>
            </a:r>
            <a:r>
              <a:rPr lang="fr-FR" dirty="0" smtClean="0"/>
              <a:t>Je </a:t>
            </a:r>
            <a:r>
              <a:rPr lang="fr-FR" dirty="0">
                <a:solidFill>
                  <a:srgbClr val="3333FF"/>
                </a:solidFill>
              </a:rPr>
              <a:t>(5)</a:t>
            </a:r>
            <a:r>
              <a:rPr lang="fr-FR" dirty="0" smtClean="0"/>
              <a:t>   </a:t>
            </a:r>
            <a:r>
              <a:rPr lang="fr-FR" dirty="0"/>
              <a:t>ne   mange   pas   à   la   cantine.   Et   toi,   est-ce   que   tu   mangeais   à   la   cantine   le   midi   ?</a:t>
            </a:r>
          </a:p>
          <a:p>
            <a:pPr lvl="3">
              <a:lnSpc>
                <a:spcPct val="140000"/>
              </a:lnSpc>
            </a:pPr>
            <a:r>
              <a:rPr lang="fr-FR" dirty="0"/>
              <a:t>—   Le   midi,   je   restais   dans   la   classe.   Il   n’y   avait   pas   de   cantine.   J’avais   une   gamelle   avec   mon   repas   dedans.   Plusieurs   enfants   mangeaient   à   l’école.   </a:t>
            </a:r>
            <a:r>
              <a:rPr lang="fr-FR" dirty="0" smtClean="0"/>
              <a:t>On </a:t>
            </a:r>
            <a:r>
              <a:rPr lang="fr-FR" dirty="0">
                <a:solidFill>
                  <a:srgbClr val="3333FF"/>
                </a:solidFill>
              </a:rPr>
              <a:t>(6)</a:t>
            </a:r>
            <a:r>
              <a:rPr lang="fr-FR" dirty="0" smtClean="0"/>
              <a:t>   </a:t>
            </a:r>
            <a:r>
              <a:rPr lang="fr-FR" dirty="0"/>
              <a:t>réchauffait   notre   repas   sur   le   poêle   de   la   classe.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  <p:cxnSp>
        <p:nvCxnSpPr>
          <p:cNvPr id="3" name="Connecteur droit 2"/>
          <p:cNvCxnSpPr/>
          <p:nvPr/>
        </p:nvCxnSpPr>
        <p:spPr>
          <a:xfrm>
            <a:off x="4806603" y="1412776"/>
            <a:ext cx="39604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1458231" y="2240868"/>
            <a:ext cx="25202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2250319" y="2708920"/>
            <a:ext cx="19802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630139" y="4797152"/>
            <a:ext cx="25202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9019071" y="6093296"/>
            <a:ext cx="32403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5454675" y="3969060"/>
            <a:ext cx="39604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630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Souligne en vert les groupes de mots indiquant le lieu.</a:t>
            </a:r>
          </a:p>
          <a:p>
            <a:r>
              <a:rPr lang="fr-FR" dirty="0" smtClean="0"/>
              <a:t>Souligne en bleu les groupes de mots indiquant le moment.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3">
              <a:lnSpc>
                <a:spcPct val="140000"/>
              </a:lnSpc>
            </a:pPr>
            <a:r>
              <a:rPr lang="fr-FR" dirty="0"/>
              <a:t>Elsa   est   une   petite   fille   de   huit   ans.   Elle   pose   des   questions   à   son   arrière-grand-mère   :</a:t>
            </a:r>
          </a:p>
          <a:p>
            <a:pPr lvl="3">
              <a:lnSpc>
                <a:spcPct val="140000"/>
              </a:lnSpc>
            </a:pPr>
            <a:r>
              <a:rPr lang="fr-FR" dirty="0"/>
              <a:t>—   Quand   tu   étais   petite,   tu   habitais   en   ville   comme   moi   ?</a:t>
            </a:r>
          </a:p>
          <a:p>
            <a:pPr lvl="3">
              <a:lnSpc>
                <a:spcPct val="140000"/>
              </a:lnSpc>
            </a:pPr>
            <a:r>
              <a:rPr lang="fr-FR" dirty="0"/>
              <a:t>—   Non.   Quand   j’étais   petite,   j’habitais   dans   un   hameau,   à   la   campagne.   Mes   parents   avaient   une   ferme.</a:t>
            </a:r>
          </a:p>
          <a:p>
            <a:pPr lvl="3">
              <a:lnSpc>
                <a:spcPct val="140000"/>
              </a:lnSpc>
            </a:pPr>
            <a:r>
              <a:rPr lang="fr-FR" dirty="0"/>
              <a:t>—   Tu   allais   à   l’école   ?</a:t>
            </a:r>
          </a:p>
          <a:p>
            <a:pPr lvl="3">
              <a:lnSpc>
                <a:spcPct val="140000"/>
              </a:lnSpc>
            </a:pPr>
            <a:r>
              <a:rPr lang="fr-FR" dirty="0"/>
              <a:t>—   Oui.   J’allais   à   l’école   dans   le   village.   Elle   était   loin   de   la   ferme.   Je   faisais   deux   kilomètres   à   pied   le   matin   et   le   soir.</a:t>
            </a:r>
          </a:p>
          <a:p>
            <a:pPr lvl="3">
              <a:lnSpc>
                <a:spcPct val="140000"/>
              </a:lnSpc>
            </a:pPr>
            <a:r>
              <a:rPr lang="fr-FR" dirty="0"/>
              <a:t>—   Je   ne   mange   pas   à   la   cantine.   Et   toi,   est-ce   que   tu   mangeais   à   la   cantine   le   midi   ?</a:t>
            </a:r>
          </a:p>
          <a:p>
            <a:pPr lvl="3">
              <a:lnSpc>
                <a:spcPct val="140000"/>
              </a:lnSpc>
            </a:pPr>
            <a:r>
              <a:rPr lang="fr-FR" dirty="0"/>
              <a:t>—   Le   midi,   je   restais   dans   la   classe.   Il   n’y   avait   pas   de   cantine.   J’avais   une   gamelle   avec   mon   repas   dedans.   Plusieurs   enfants   mangeaient   à   l’école.   On   réchauffait   notre   repas   sur   le   poêle   de   la   classe.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378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1 </a:t>
            </a:r>
            <a:r>
              <a:rPr lang="fr-FR" sz="3000" dirty="0" smtClean="0">
                <a:latin typeface="Lilly" pitchFamily="2" charset="0"/>
              </a:rPr>
              <a:t>- 2</a:t>
            </a:r>
            <a:endParaRPr lang="fr-FR" sz="30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19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 CE1 - Prérempli</Template>
  <TotalTime>125</TotalTime>
  <Words>1280</Words>
  <Application>Microsoft Office PowerPoint</Application>
  <PresentationFormat>Personnalisé</PresentationFormat>
  <Paragraphs>178</Paragraphs>
  <Slides>26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Faire de la grammaire au CE1 - Prérempli</vt:lpstr>
      <vt:lpstr>Présentation PowerPoint</vt:lpstr>
      <vt:lpstr>Présentation PowerPoint</vt:lpstr>
      <vt:lpstr>Quand j’étais petite</vt:lpstr>
      <vt:lpstr>Quand j’étais petite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</dc:creator>
  <cp:lastModifiedBy>Enge</cp:lastModifiedBy>
  <cp:revision>15</cp:revision>
  <dcterms:created xsi:type="dcterms:W3CDTF">2015-04-11T18:01:38Z</dcterms:created>
  <dcterms:modified xsi:type="dcterms:W3CDTF">2015-04-11T20:06:58Z</dcterms:modified>
</cp:coreProperties>
</file>