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60" r:id="rId7"/>
    <p:sldId id="264" r:id="rId8"/>
    <p:sldId id="273" r:id="rId9"/>
    <p:sldId id="275" r:id="rId10"/>
    <p:sldId id="276" r:id="rId11"/>
    <p:sldId id="277" r:id="rId12"/>
    <p:sldId id="278" r:id="rId13"/>
    <p:sldId id="265" r:id="rId14"/>
    <p:sldId id="261" r:id="rId15"/>
    <p:sldId id="262" r:id="rId16"/>
    <p:sldId id="279" r:id="rId17"/>
    <p:sldId id="280" r:id="rId18"/>
    <p:sldId id="266" r:id="rId19"/>
    <p:sldId id="267" r:id="rId20"/>
    <p:sldId id="281" r:id="rId21"/>
    <p:sldId id="268" r:id="rId22"/>
    <p:sldId id="282" r:id="rId23"/>
    <p:sldId id="283" r:id="rId24"/>
    <p:sldId id="284" r:id="rId25"/>
    <p:sldId id="269" r:id="rId26"/>
    <p:sldId id="263" r:id="rId27"/>
    <p:sldId id="274" r:id="rId28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 snapToObjects="1">
      <p:cViewPr varScale="1">
        <p:scale>
          <a:sx n="76" d="100"/>
          <a:sy n="76" d="100"/>
        </p:scale>
        <p:origin x="-86" y="-154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1   ~   Semaine 1, période 5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Quand Julien est resté tout seul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rouge. Souligne son sujet en bleu. Indique le nom du verbe dessous.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514350" lvl="1" indent="-514350">
              <a:buFont typeface="+mj-lt"/>
              <a:buAutoNum type="arabicParenR"/>
            </a:pPr>
            <a:r>
              <a:rPr lang="fr-FR" dirty="0"/>
              <a:t>A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²télévision</a:t>
            </a:r>
            <a:r>
              <a:rPr lang="fr-FR" dirty="0" smtClean="0"/>
              <a:t> ,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²présentateur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²parlé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voleur$ .</a:t>
            </a:r>
            <a:endParaRPr lang="fr-FR" dirty="0"/>
          </a:p>
          <a:p>
            <a:pPr marL="514350" lvl="1" indent="-514350">
              <a:lnSpc>
                <a:spcPct val="450000"/>
              </a:lnSpc>
              <a:buFont typeface="+mj-lt"/>
              <a:buAutoNum type="arabicParenR"/>
            </a:pPr>
            <a:r>
              <a:rPr lang="fr-FR" dirty="0"/>
              <a:t>Ce </a:t>
            </a:r>
            <a:r>
              <a:rPr lang="fr-FR" dirty="0" err="1" smtClean="0"/>
              <a:t>²soir</a:t>
            </a:r>
            <a:r>
              <a:rPr lang="fr-FR" dirty="0" smtClean="0"/>
              <a:t> </a:t>
            </a:r>
            <a:r>
              <a:rPr lang="fr-FR" dirty="0" smtClean="0"/>
              <a:t>, </a:t>
            </a:r>
            <a:r>
              <a:rPr lang="fr-FR" dirty="0"/>
              <a:t>Julien est </a:t>
            </a:r>
            <a:r>
              <a:rPr lang="fr-FR" dirty="0" err="1"/>
              <a:t>²</a:t>
            </a:r>
            <a:r>
              <a:rPr lang="fr-FR" dirty="0" err="1" smtClean="0"/>
              <a:t>resté</a:t>
            </a:r>
            <a:r>
              <a:rPr lang="fr-FR" dirty="0" smtClean="0"/>
              <a:t> </a:t>
            </a:r>
            <a:r>
              <a:rPr lang="fr-FR" dirty="0" err="1" smtClean="0"/>
              <a:t>²seul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maison .</a:t>
            </a:r>
            <a:endParaRPr lang="fr-FR" dirty="0"/>
          </a:p>
          <a:p>
            <a:pPr marL="514350" lvl="1" indent="-514350">
              <a:lnSpc>
                <a:spcPct val="450000"/>
              </a:lnSpc>
              <a:buFont typeface="+mj-lt"/>
              <a:buAutoNum type="arabicParenR"/>
            </a:pPr>
            <a:r>
              <a:rPr lang="fr-FR" dirty="0"/>
              <a:t>Pendant </a:t>
            </a:r>
            <a:r>
              <a:rPr lang="fr-FR" dirty="0" err="1" smtClean="0"/>
              <a:t>²ce</a:t>
            </a:r>
            <a:r>
              <a:rPr lang="fr-FR" dirty="0" smtClean="0"/>
              <a:t> </a:t>
            </a:r>
            <a:r>
              <a:rPr lang="fr-FR" dirty="0" err="1" smtClean="0"/>
              <a:t>²temp</a:t>
            </a:r>
            <a:r>
              <a:rPr lang="fr-FR" dirty="0" smtClean="0"/>
              <a:t>$ , </a:t>
            </a:r>
            <a:r>
              <a:rPr lang="fr-FR" dirty="0" err="1" smtClean="0"/>
              <a:t>²se</a:t>
            </a:r>
            <a:r>
              <a:rPr lang="fr-FR" dirty="0" smtClean="0"/>
              <a:t>$ </a:t>
            </a:r>
            <a:r>
              <a:rPr lang="fr-FR" dirty="0" err="1" smtClean="0"/>
              <a:t>²parent</a:t>
            </a:r>
            <a:r>
              <a:rPr lang="fr-FR" dirty="0" smtClean="0"/>
              <a:t>$ </a:t>
            </a:r>
            <a:r>
              <a:rPr lang="fr-FR" dirty="0" err="1" smtClean="0"/>
              <a:t>²sont</a:t>
            </a:r>
            <a:r>
              <a:rPr lang="fr-FR" dirty="0" smtClean="0"/>
              <a:t> </a:t>
            </a:r>
            <a:r>
              <a:rPr lang="fr-FR" dirty="0" err="1" smtClean="0"/>
              <a:t>²allé</a:t>
            </a:r>
            <a:r>
              <a:rPr lang="fr-FR" dirty="0" smtClean="0"/>
              <a:t>$ </a:t>
            </a:r>
            <a:r>
              <a:rPr lang="fr-FR" dirty="0" err="1" smtClean="0"/>
              <a:t>²au</a:t>
            </a:r>
            <a:r>
              <a:rPr lang="fr-FR" dirty="0" smtClean="0"/>
              <a:t> </a:t>
            </a:r>
            <a:r>
              <a:rPr lang="fr-FR" dirty="0" err="1" smtClean="0"/>
              <a:t>²cinéma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503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</a:t>
            </a:r>
            <a:r>
              <a:rPr lang="fr-FR" dirty="0" smtClean="0">
                <a:sym typeface="Wingdings" panose="05000000000000000000" pitchFamily="2" charset="2"/>
              </a:rPr>
              <a:t>la page suivante.)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Fonction de l’adverbe « vite » dans la phrase « Vite, il a fermé les volets roulants. »</a:t>
            </a:r>
          </a:p>
          <a:p>
            <a:r>
              <a:rPr lang="fr-FR" dirty="0" smtClean="0"/>
              <a:t>Remplacement par d’autres mots convenant, y compris des mots changeant le sens.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751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Observe la phrase.</a:t>
            </a:r>
          </a:p>
          <a:p>
            <a:r>
              <a:rPr lang="fr-FR" dirty="0" smtClean="0"/>
              <a:t>Cherche à quoi sert le mot souligné.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36712"/>
            <a:ext cx="9643246" cy="5905401"/>
          </a:xfrm>
        </p:spPr>
        <p:txBody>
          <a:bodyPr/>
          <a:lstStyle/>
          <a:p>
            <a:pPr lvl="1"/>
            <a:r>
              <a:rPr lang="fr-FR" u="sng" dirty="0" smtClean="0"/>
              <a:t>Vite</a:t>
            </a:r>
            <a:r>
              <a:rPr lang="fr-FR" dirty="0" smtClean="0"/>
              <a:t> , </a:t>
            </a:r>
            <a:r>
              <a:rPr lang="fr-FR" dirty="0" err="1" smtClean="0"/>
              <a:t>²il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²fermé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volet$ </a:t>
            </a:r>
            <a:r>
              <a:rPr lang="fr-FR" dirty="0" err="1" smtClean="0"/>
              <a:t>²roulant</a:t>
            </a:r>
            <a:r>
              <a:rPr lang="fr-FR" dirty="0" smtClean="0"/>
              <a:t>$ .</a:t>
            </a:r>
          </a:p>
          <a:p>
            <a:pPr lvl="2"/>
            <a:r>
              <a:rPr lang="fr-FR" dirty="0" smtClean="0"/>
              <a:t>Remplace ce mot par d’autres mots qui conviendraient, même si cela change le sens de la phrase.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009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</a:t>
            </a:r>
            <a:r>
              <a:rPr lang="fr-FR" dirty="0" smtClean="0">
                <a:sym typeface="Wingdings" panose="05000000000000000000" pitchFamily="2" charset="2"/>
              </a:rPr>
              <a:t>les pages suivantes.)</a:t>
            </a:r>
            <a:endParaRPr lang="fr-FR" dirty="0">
              <a:sym typeface="Wingdings" panose="05000000000000000000" pitchFamily="2" charset="2"/>
            </a:endParaRPr>
          </a:p>
          <a:p>
            <a:endParaRPr lang="fr-FR" dirty="0" smtClean="0"/>
          </a:p>
          <a:p>
            <a:r>
              <a:rPr lang="fr-FR" dirty="0" smtClean="0">
                <a:solidFill>
                  <a:srgbClr val="C00000"/>
                </a:solidFill>
                <a:latin typeface="Sassoon Infant Std" pitchFamily="34" charset="0"/>
              </a:rPr>
              <a:t>Première transposition :</a:t>
            </a:r>
          </a:p>
          <a:p>
            <a:r>
              <a:rPr lang="fr-FR" dirty="0" smtClean="0"/>
              <a:t>Transposer le texte en transformant « Julien » en « moi » (il </a:t>
            </a:r>
            <a:r>
              <a:rPr lang="fr-FR" dirty="0" smtClean="0">
                <a:sym typeface="Wingdings" panose="05000000000000000000" pitchFamily="2" charset="2"/>
              </a:rPr>
              <a:t> je).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olidFill>
                  <a:srgbClr val="C00000"/>
                </a:solidFill>
                <a:latin typeface="Sassoon Infant Std" pitchFamily="34" charset="0"/>
                <a:sym typeface="Wingdings" panose="05000000000000000000" pitchFamily="2" charset="2"/>
              </a:rPr>
              <a:t>Transpositions suivantes </a:t>
            </a:r>
            <a:r>
              <a:rPr lang="fr-FR" dirty="0">
                <a:solidFill>
                  <a:srgbClr val="C00000"/>
                </a:solidFill>
                <a:latin typeface="Sassoon Infant Std" pitchFamily="34" charset="0"/>
                <a:sym typeface="Wingdings" panose="05000000000000000000" pitchFamily="2" charset="2"/>
              </a:rPr>
              <a:t>: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Transposer différentes phrases à différents pronoms.</a:t>
            </a:r>
          </a:p>
          <a:p>
            <a:r>
              <a:rPr lang="fr-FR" dirty="0" smtClean="0">
                <a:solidFill>
                  <a:srgbClr val="3333FF"/>
                </a:solidFill>
              </a:rPr>
              <a:t>il </a:t>
            </a:r>
            <a:r>
              <a:rPr lang="fr-FR" dirty="0" smtClean="0">
                <a:solidFill>
                  <a:srgbClr val="3333FF"/>
                </a:solidFill>
                <a:sym typeface="Wingdings" panose="05000000000000000000" pitchFamily="2" charset="2"/>
              </a:rPr>
              <a:t> tu :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Au </a:t>
            </a:r>
            <a:r>
              <a:rPr lang="fr-FR" dirty="0"/>
              <a:t>début, il était fier de rester seul. Il a pris le journal de Papa et il a fait semblant de le </a:t>
            </a:r>
            <a:r>
              <a:rPr lang="fr-FR" dirty="0" smtClean="0"/>
              <a:t>lire.</a:t>
            </a:r>
          </a:p>
          <a:p>
            <a:pPr>
              <a:spcBef>
                <a:spcPts val="600"/>
              </a:spcBef>
            </a:pPr>
            <a:r>
              <a:rPr lang="fr-FR" dirty="0" smtClean="0">
                <a:solidFill>
                  <a:srgbClr val="3333FF"/>
                </a:solidFill>
              </a:rPr>
              <a:t>il </a:t>
            </a:r>
            <a:r>
              <a:rPr lang="fr-FR" dirty="0" smtClean="0">
                <a:solidFill>
                  <a:srgbClr val="3333FF"/>
                </a:solidFill>
                <a:sym typeface="Wingdings" panose="05000000000000000000" pitchFamily="2" charset="2"/>
              </a:rPr>
              <a:t> nous :</a:t>
            </a:r>
            <a:endParaRPr lang="fr-FR" dirty="0" smtClean="0">
              <a:solidFill>
                <a:srgbClr val="3333FF"/>
              </a:solidFill>
            </a:endParaRPr>
          </a:p>
          <a:p>
            <a:pPr>
              <a:spcAft>
                <a:spcPts val="600"/>
              </a:spcAft>
            </a:pPr>
            <a:r>
              <a:rPr lang="fr-FR" dirty="0" smtClean="0"/>
              <a:t>Il </a:t>
            </a:r>
            <a:r>
              <a:rPr lang="fr-FR" dirty="0"/>
              <a:t>a fouillé dans les tiroirs et il a trouvé la console de jeux de sa sœur. Il a joué. Puis, il a regardé la télévision</a:t>
            </a:r>
            <a:r>
              <a:rPr lang="fr-FR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fr-FR" dirty="0" smtClean="0">
                <a:solidFill>
                  <a:srgbClr val="3333FF"/>
                </a:solidFill>
              </a:rPr>
              <a:t>il </a:t>
            </a:r>
            <a:r>
              <a:rPr lang="fr-FR" dirty="0" smtClean="0">
                <a:solidFill>
                  <a:srgbClr val="3333FF"/>
                </a:solidFill>
                <a:sym typeface="Wingdings" panose="05000000000000000000" pitchFamily="2" charset="2"/>
              </a:rPr>
              <a:t> vous :</a:t>
            </a:r>
            <a:endParaRPr lang="fr-FR" dirty="0">
              <a:solidFill>
                <a:srgbClr val="3333FF"/>
              </a:solidFill>
            </a:endParaRPr>
          </a:p>
          <a:p>
            <a:pPr>
              <a:spcAft>
                <a:spcPts val="600"/>
              </a:spcAft>
            </a:pPr>
            <a:r>
              <a:rPr lang="fr-FR" dirty="0"/>
              <a:t>Mais, le présentateur a parlé de voleurs, alors soudain, il a eu peur. Il a frissonné. Vite, il a fermé les volets roulants, il a allumé la lumière dans toutes les </a:t>
            </a:r>
            <a:r>
              <a:rPr lang="fr-FR" dirty="0" smtClean="0"/>
              <a:t>pièces.</a:t>
            </a:r>
          </a:p>
          <a:p>
            <a:pPr>
              <a:spcBef>
                <a:spcPts val="600"/>
              </a:spcBef>
            </a:pPr>
            <a:r>
              <a:rPr lang="fr-FR" dirty="0" smtClean="0">
                <a:solidFill>
                  <a:srgbClr val="3333FF"/>
                </a:solidFill>
              </a:rPr>
              <a:t>il </a:t>
            </a:r>
            <a:r>
              <a:rPr lang="fr-FR" dirty="0" smtClean="0">
                <a:solidFill>
                  <a:srgbClr val="3333FF"/>
                </a:solidFill>
                <a:sym typeface="Wingdings" panose="05000000000000000000" pitchFamily="2" charset="2"/>
              </a:rPr>
              <a:t> ils :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Tout </a:t>
            </a:r>
            <a:r>
              <a:rPr lang="fr-FR" dirty="0"/>
              <a:t>tremblant, il est allé dans sa chambre et il a fermé la porte. Il a enfoncé sa tête sous l’oreiller et il a pleuré. Un peu plus tard, il a entendu un bruit. C’était surement les voleurs ! Terrorisé, il s’est glissé profondément sous la couette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Julien » en « moi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764704"/>
            <a:ext cx="9643246" cy="5977409"/>
          </a:xfrm>
        </p:spPr>
        <p:txBody>
          <a:bodyPr/>
          <a:lstStyle/>
          <a:p>
            <a:pPr lvl="3">
              <a:lnSpc>
                <a:spcPct val="190000"/>
              </a:lnSpc>
            </a:pPr>
            <a:r>
              <a:rPr lang="fr-FR" sz="1800" dirty="0" smtClean="0"/>
              <a:t>Un   </a:t>
            </a:r>
            <a:r>
              <a:rPr lang="fr-FR" sz="1800" dirty="0"/>
              <a:t>soir ,   Julien   est   resté   tout   seul   à   la   maison .   Ses   parents   sont   allés   au   cinéma   avec   sa   grande   sœur   Marie .</a:t>
            </a:r>
          </a:p>
          <a:p>
            <a:pPr lvl="3">
              <a:lnSpc>
                <a:spcPct val="190000"/>
              </a:lnSpc>
            </a:pPr>
            <a:r>
              <a:rPr lang="fr-FR" sz="1800" dirty="0"/>
              <a:t>Au   début ,   il   était   fier   de   rester   seul .   Il   a   pris   le   journal   de   Papa   et   il   a   fait   semblant   de   le   lire .   Il   a   fouillé   dans   les   tiroirs   et   il   a   trouvé   la   console   de   jeux   de   sa   sœur .   Il   a   joué .   Puis ,   il   a   regardé   la   télévision .</a:t>
            </a:r>
          </a:p>
          <a:p>
            <a:pPr lvl="3">
              <a:lnSpc>
                <a:spcPct val="190000"/>
              </a:lnSpc>
            </a:pPr>
            <a:r>
              <a:rPr lang="fr-FR" sz="1800" dirty="0"/>
              <a:t>Mais ,   le   présentateur   a   parlé   de   voleurs ,   alors   soudain ,   il   a   eu   peur .   Il   a   frissonné .   Vite ,   il   a   fermé   les   volets   roulants ,   il   a   allumé   la   lumière   dans   toutes   les   pièces .   Tout   tremblant ,   il   est   allé   dans   sa   chambre   et   il   a   fermé   la   porte .   Il   a   enfoncé   sa   tête   sous   l’oreiller   et   il   a   pleuré .   Un   peu   plus   </a:t>
            </a:r>
            <a:r>
              <a:rPr lang="fr-FR" sz="1800" dirty="0" smtClean="0"/>
              <a:t>tard,   </a:t>
            </a:r>
            <a:r>
              <a:rPr lang="fr-FR" sz="1800" dirty="0"/>
              <a:t>il   a   entendu   un   bruit .   C’était   surement   les   voleurs   !   Terrorisé ,   il   s’est   glissé   profondément   sous   la   couette .   Non   !   C’était   ses   parents   qui   rentraient </a:t>
            </a:r>
            <a:r>
              <a:rPr lang="fr-FR" sz="1800" dirty="0" smtClean="0"/>
              <a:t>.</a:t>
            </a:r>
            <a:endParaRPr lang="fr-FR" sz="18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les phrases en utilisant le pronom proposé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908720"/>
            <a:ext cx="9643246" cy="5833393"/>
          </a:xfrm>
        </p:spPr>
        <p:txBody>
          <a:bodyPr/>
          <a:lstStyle/>
          <a:p>
            <a:pPr lvl="4">
              <a:lnSpc>
                <a:spcPct val="100000"/>
              </a:lnSpc>
            </a:pPr>
            <a:r>
              <a:rPr lang="fr-FR" sz="1800" dirty="0">
                <a:solidFill>
                  <a:srgbClr val="00B050"/>
                </a:solidFill>
              </a:rPr>
              <a:t>il </a:t>
            </a:r>
            <a:r>
              <a:rPr lang="fr-FR" sz="1800" dirty="0">
                <a:solidFill>
                  <a:srgbClr val="00B050"/>
                </a:solidFill>
                <a:sym typeface="Wingdings" panose="05000000000000000000" pitchFamily="2" charset="2"/>
              </a:rPr>
              <a:t> tu :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sz="1800" dirty="0" smtClean="0"/>
              <a:t>Au   début,   il   était   fier   de   rester   seul.   Il   a   pris   le   journal   de   Papa   et   il   a   fait   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sz="1800" dirty="0" smtClean="0"/>
              <a:t>semblant   de   le   lire</a:t>
            </a:r>
            <a:r>
              <a:rPr lang="fr-FR" sz="1800" dirty="0"/>
              <a:t>.</a:t>
            </a:r>
          </a:p>
          <a:p>
            <a:pPr lvl="4">
              <a:lnSpc>
                <a:spcPct val="100000"/>
              </a:lnSpc>
              <a:spcBef>
                <a:spcPts val="1800"/>
              </a:spcBef>
            </a:pPr>
            <a:r>
              <a:rPr lang="fr-FR" sz="1800" dirty="0">
                <a:solidFill>
                  <a:srgbClr val="00B050"/>
                </a:solidFill>
              </a:rPr>
              <a:t>il </a:t>
            </a:r>
            <a:r>
              <a:rPr lang="fr-FR" sz="1800" dirty="0">
                <a:solidFill>
                  <a:srgbClr val="00B050"/>
                </a:solidFill>
                <a:sym typeface="Wingdings" panose="05000000000000000000" pitchFamily="2" charset="2"/>
              </a:rPr>
              <a:t> nous :</a:t>
            </a:r>
            <a:endParaRPr lang="fr-FR" sz="1800" dirty="0">
              <a:solidFill>
                <a:srgbClr val="00B050"/>
              </a:solidFill>
            </a:endParaRP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sz="1800" dirty="0" smtClean="0"/>
              <a:t>Il   a   fouillé   dans   les   tiroirs   et   il   a   trouvé   la   console   de   jeux   de   sa   sœur.   Il   a   joué.  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sz="1800" dirty="0" smtClean="0"/>
              <a:t>Puis,   il   a   regardé   la   télévision</a:t>
            </a:r>
            <a:r>
              <a:rPr lang="fr-FR" sz="1800" dirty="0"/>
              <a:t>.</a:t>
            </a:r>
          </a:p>
          <a:p>
            <a:pPr lvl="4">
              <a:lnSpc>
                <a:spcPct val="100000"/>
              </a:lnSpc>
              <a:spcBef>
                <a:spcPts val="1800"/>
              </a:spcBef>
            </a:pPr>
            <a:r>
              <a:rPr lang="fr-FR" sz="1800" dirty="0">
                <a:solidFill>
                  <a:srgbClr val="00B050"/>
                </a:solidFill>
              </a:rPr>
              <a:t>il </a:t>
            </a:r>
            <a:r>
              <a:rPr lang="fr-FR" sz="1800" dirty="0">
                <a:solidFill>
                  <a:srgbClr val="00B050"/>
                </a:solidFill>
                <a:sym typeface="Wingdings" panose="05000000000000000000" pitchFamily="2" charset="2"/>
              </a:rPr>
              <a:t> vous :</a:t>
            </a:r>
            <a:endParaRPr lang="fr-FR" sz="1800" dirty="0">
              <a:solidFill>
                <a:srgbClr val="00B050"/>
              </a:solidFill>
            </a:endParaRP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sz="1800" dirty="0"/>
              <a:t>Mais</a:t>
            </a:r>
            <a:r>
              <a:rPr lang="fr-FR" sz="1800" dirty="0" smtClean="0"/>
              <a:t>,   le   présentateur   a   parlé   de   voleurs,   alors   soudain,   il   a   eu   peur.   Il   a   frissonné.  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sz="1800" dirty="0" smtClean="0"/>
              <a:t>Vite,   il   a   fermé   les   volets   roulants,   il   a   allumé   la   lumière   dans   toutes   les   pièces.</a:t>
            </a:r>
            <a:endParaRPr lang="fr-FR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138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les phrases en utilisant le pronom proposé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908720"/>
            <a:ext cx="9643246" cy="5833393"/>
          </a:xfrm>
        </p:spPr>
        <p:txBody>
          <a:bodyPr/>
          <a:lstStyle/>
          <a:p>
            <a:pPr lvl="4">
              <a:lnSpc>
                <a:spcPct val="100000"/>
              </a:lnSpc>
              <a:spcBef>
                <a:spcPts val="1800"/>
              </a:spcBef>
            </a:pPr>
            <a:r>
              <a:rPr lang="fr-FR" dirty="0" smtClean="0">
                <a:solidFill>
                  <a:srgbClr val="00B050"/>
                </a:solidFill>
              </a:rPr>
              <a:t>il 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 ils :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dirty="0" smtClean="0"/>
              <a:t>Tout   tremblant,   il   est   allé   dans   sa   chambre   et   il   a   fermé   la   porte.   Il   a   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dirty="0" smtClean="0"/>
              <a:t>enfoncé   sa   tête   sous   l’oreiller   et   il   a   pleuré.   Un   peu   plus   tard,   il   a   entendu   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dirty="0" smtClean="0"/>
              <a:t>un   bruit.   C’était   surement   les   voleurs   !   Terrorisé,   il   s’est   glissé   profondément   </a:t>
            </a:r>
          </a:p>
          <a:p>
            <a:pPr lvl="3">
              <a:lnSpc>
                <a:spcPct val="100000"/>
              </a:lnSpc>
              <a:spcAft>
                <a:spcPts val="3000"/>
              </a:spcAft>
            </a:pPr>
            <a:r>
              <a:rPr lang="fr-FR" dirty="0" smtClean="0"/>
              <a:t>sous   la   couette.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854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Trouver un mot de la même famille que « frisson ».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Quand parle-t-on de frissons ?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 registre de la peur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 mais aussi registre du froid.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Donc deux thématiques possibles.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endParaRPr lang="fr-FR" dirty="0">
              <a:sym typeface="Wingdings" panose="05000000000000000000" pitchFamily="2" charset="2"/>
            </a:endParaRPr>
          </a:p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les pages suivantes.)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Établir un champ lexical de la peur.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Des mots autour de la peur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947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les pages suivantes.)</a:t>
            </a:r>
          </a:p>
          <a:p>
            <a:endParaRPr lang="fr-FR" dirty="0" smtClean="0"/>
          </a:p>
          <a:p>
            <a:r>
              <a:rPr lang="fr-FR" dirty="0" smtClean="0"/>
              <a:t>Retrouver tous les déterminants du texte.</a:t>
            </a:r>
          </a:p>
          <a:p>
            <a:r>
              <a:rPr lang="fr-FR" dirty="0" smtClean="0"/>
              <a:t>Collectivement (et oralement) trier à part les déterminants possessifs.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Déterminer la composition des groupes nominaux.</a:t>
            </a:r>
          </a:p>
          <a:p>
            <a:r>
              <a:rPr lang="fr-FR" dirty="0" smtClean="0"/>
              <a:t>Les classer dans un tableau de nombre et genre.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tous les déterminants du texte.</a:t>
            </a:r>
          </a:p>
          <a:p>
            <a:r>
              <a:rPr lang="fr-FR" dirty="0" smtClean="0"/>
              <a:t>En bleu pour la plupart. En vert pour ceux qui indiquent « que cela appartient à quelqu’un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052736"/>
            <a:ext cx="9643246" cy="5689377"/>
          </a:xfrm>
        </p:spPr>
        <p:txBody>
          <a:bodyPr/>
          <a:lstStyle/>
          <a:p>
            <a:pPr lvl="3">
              <a:lnSpc>
                <a:spcPct val="140000"/>
              </a:lnSpc>
            </a:pPr>
            <a:r>
              <a:rPr lang="fr-FR" dirty="0"/>
              <a:t>Un   soir ,   Julien   est   resté   tout   seul   à   la   maison .   Ses   parents   sont   allés   au   cinéma   avec   sa   grande   sœur   Marie 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Au   début ,   il   était   fier   de   rester   seul .   Il   a   pris   le   journal   de   Papa   et   il   a   fait   semblant   de   le   lire .   Il   a   fouillé   dans   les   tiroirs   et   il   a   trouvé   la   console   de   jeux   de   sa   sœur .   Il   a   joué .   Puis ,   il   a   regardé   la   télévision 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Mais ,   le   présentateur   a   parlé   de   voleurs ,   alors   soudain ,   il   a   eu   peur .   Il   a   frissonné .   Vite ,   il   a   fermé   les   volets   roulants ,   il   a   allumé   la   lumière   dans   toutes   les   pièces .   Tout   tremblant ,   il   est   allé   dans   sa   chambre   et   il   a   fermé   la   porte .   Il   a   enfoncé   sa   tête   sous   l’oreiller   et   il   a   pleuré .   Un   peu   plus   </a:t>
            </a:r>
            <a:r>
              <a:rPr lang="fr-FR" dirty="0" smtClean="0"/>
              <a:t>tard,   </a:t>
            </a:r>
            <a:r>
              <a:rPr lang="fr-FR" dirty="0"/>
              <a:t>il   a   entendu   un   bruit .   C’était   surement   les   voleurs   !   Terrorisé ,   il   s’est   glissé   profondément   sous   la   couette .   Non   !   C’était   ses   parents   qui   rentraient 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Il   a   été   content   de   les   entendre ,   il   s’est   endormi   aussitôt .   Le      lendemain ,   il   n’a   rien   dit ,   il   n’a   pas   parlé   de   sa   peur 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16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les noms communs en bleu, les déterminants en vert et les adjectifs en orange.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685"/>
            <a:ext cx="9643246" cy="4212468"/>
          </a:xfrm>
        </p:spPr>
        <p:txBody>
          <a:bodyPr numCol="2" spcCol="360000"/>
          <a:lstStyle/>
          <a:p>
            <a:pPr lvl="1"/>
            <a:r>
              <a:rPr lang="fr-FR" dirty="0" err="1" smtClean="0"/>
              <a:t>²l</a:t>
            </a:r>
            <a:r>
              <a:rPr lang="fr-FR" dirty="0" smtClean="0"/>
              <a:t>’ </a:t>
            </a:r>
            <a:r>
              <a:rPr lang="fr-FR" dirty="0" err="1" smtClean="0"/>
              <a:t>²oreiller</a:t>
            </a:r>
            <a:endParaRPr lang="fr-FR" dirty="0" smtClean="0"/>
          </a:p>
          <a:p>
            <a:pPr lvl="1"/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²couette</a:t>
            </a:r>
            <a:r>
              <a:rPr lang="fr-FR" dirty="0" smtClean="0"/>
              <a:t>  épaisse</a:t>
            </a:r>
          </a:p>
          <a:p>
            <a:pPr lvl="1"/>
            <a:r>
              <a:rPr lang="fr-FR" dirty="0" err="1" smtClean="0"/>
              <a:t>²le</a:t>
            </a:r>
            <a:r>
              <a:rPr lang="fr-FR" dirty="0" smtClean="0"/>
              <a:t>$  </a:t>
            </a:r>
            <a:r>
              <a:rPr lang="fr-FR" dirty="0" err="1" smtClean="0"/>
              <a:t>²dangereux</a:t>
            </a:r>
            <a:r>
              <a:rPr lang="fr-FR" dirty="0" smtClean="0"/>
              <a:t>  voleur$</a:t>
            </a:r>
          </a:p>
          <a:p>
            <a:pPr lvl="1"/>
            <a:r>
              <a:rPr lang="fr-FR" dirty="0" err="1" smtClean="0"/>
              <a:t>²se</a:t>
            </a:r>
            <a:r>
              <a:rPr lang="fr-FR" dirty="0" smtClean="0"/>
              <a:t>$  </a:t>
            </a:r>
            <a:r>
              <a:rPr lang="fr-FR" dirty="0" err="1" smtClean="0"/>
              <a:t>²parent</a:t>
            </a:r>
            <a:r>
              <a:rPr lang="fr-FR" dirty="0" smtClean="0"/>
              <a:t>$</a:t>
            </a:r>
          </a:p>
          <a:p>
            <a:pPr lvl="1"/>
            <a:r>
              <a:rPr lang="fr-FR" dirty="0" err="1" smtClean="0"/>
              <a:t>²sa</a:t>
            </a:r>
            <a:r>
              <a:rPr lang="fr-FR" dirty="0" smtClean="0"/>
              <a:t>  </a:t>
            </a:r>
            <a:r>
              <a:rPr lang="fr-FR" dirty="0" err="1" smtClean="0"/>
              <a:t>²grande</a:t>
            </a:r>
            <a:r>
              <a:rPr lang="fr-FR" dirty="0" smtClean="0"/>
              <a:t>  </a:t>
            </a:r>
            <a:r>
              <a:rPr lang="fr-FR" dirty="0" err="1" smtClean="0"/>
              <a:t>²sœur</a:t>
            </a:r>
            <a:endParaRPr lang="fr-FR" dirty="0" smtClean="0"/>
          </a:p>
          <a:p>
            <a:pPr lvl="1"/>
            <a:r>
              <a:rPr lang="fr-FR" dirty="0" err="1" smtClean="0"/>
              <a:t>²le</a:t>
            </a:r>
            <a:r>
              <a:rPr lang="fr-FR" dirty="0" smtClean="0"/>
              <a:t>$  volet$  </a:t>
            </a:r>
            <a:r>
              <a:rPr lang="fr-FR" dirty="0" err="1" smtClean="0"/>
              <a:t>²roulant</a:t>
            </a:r>
            <a:r>
              <a:rPr lang="fr-FR" dirty="0" smtClean="0"/>
              <a:t>$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26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Place les groupes de mots dans le tableau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694950"/>
              </p:ext>
            </p:extLst>
          </p:nvPr>
        </p:nvGraphicFramePr>
        <p:xfrm>
          <a:off x="198091" y="2276872"/>
          <a:ext cx="9433048" cy="438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4176464"/>
                <a:gridCol w="3960440"/>
              </a:tblGrid>
              <a:tr h="275864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masculin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féminin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98336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singulier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pluriel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4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Premiers exercices :</a:t>
            </a:r>
            <a:r>
              <a:rPr lang="fr-FR" u="none" dirty="0" smtClean="0"/>
              <a:t> sur feuille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Transpose aux personnes demandées :</a:t>
            </a:r>
          </a:p>
          <a:p>
            <a:pPr marL="1343025" lvl="2" indent="-984250" defTabSz="270000">
              <a:lnSpc>
                <a:spcPct val="150000"/>
              </a:lnSpc>
            </a:pP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(je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) </a:t>
            </a:r>
            <a:r>
              <a:rPr lang="fr-FR" sz="1600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</a:t>
            </a: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dirty="0" smtClean="0"/>
              <a:t>En </a:t>
            </a:r>
            <a:r>
              <a:rPr lang="fr-FR" dirty="0" err="1" smtClean="0"/>
              <a:t>²sortant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²l’école, </a:t>
            </a:r>
            <a:r>
              <a:rPr lang="fr-FR" dirty="0" err="1" smtClean="0"/>
              <a:t>²tu</a:t>
            </a:r>
            <a:r>
              <a:rPr lang="fr-FR" dirty="0" smtClean="0"/>
              <a:t> e$ </a:t>
            </a:r>
            <a:r>
              <a:rPr lang="fr-FR" dirty="0" err="1" smtClean="0"/>
              <a:t>²allé</a:t>
            </a:r>
            <a:r>
              <a:rPr lang="fr-FR" dirty="0" smtClean="0"/>
              <a:t> ²jusqu’au </a:t>
            </a:r>
            <a:r>
              <a:rPr lang="fr-FR" dirty="0" err="1" smtClean="0"/>
              <a:t>²petit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 smtClean="0"/>
              <a:t>.</a:t>
            </a:r>
            <a:r>
              <a:rPr lang="fr-FR" dirty="0"/>
              <a:t> </a:t>
            </a:r>
            <a:r>
              <a:rPr lang="fr-FR" dirty="0" err="1" smtClean="0"/>
              <a:t>T²u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$ </a:t>
            </a:r>
            <a:r>
              <a:rPr lang="fr-FR" dirty="0" err="1" smtClean="0"/>
              <a:t>²fait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²tour</a:t>
            </a:r>
            <a:r>
              <a:rPr lang="fr-FR" dirty="0" smtClean="0"/>
              <a:t> </a:t>
            </a:r>
            <a:r>
              <a:rPr lang="fr-FR" dirty="0" err="1" smtClean="0"/>
              <a:t>²du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/>
              <a:t>.</a:t>
            </a:r>
          </a:p>
          <a:p>
            <a:pPr marL="1343025" lvl="2" indent="-984250" defTabSz="270000">
              <a:lnSpc>
                <a:spcPct val="150000"/>
              </a:lnSpc>
            </a:pP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(il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) </a:t>
            </a:r>
            <a:r>
              <a:rPr lang="fr-FR" sz="1600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</a:t>
            </a: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dirty="0" err="1" smtClean="0"/>
              <a:t>T²u</a:t>
            </a:r>
            <a:r>
              <a:rPr lang="fr-FR" dirty="0" smtClean="0"/>
              <a:t> e$ entré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²parc</a:t>
            </a:r>
            <a:r>
              <a:rPr lang="fr-FR" dirty="0" smtClean="0"/>
              <a:t> </a:t>
            </a:r>
            <a:r>
              <a:rPr lang="fr-FR" dirty="0" err="1" smtClean="0"/>
              <a:t>²par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²porte</a:t>
            </a:r>
            <a:r>
              <a:rPr lang="fr-FR" dirty="0" smtClean="0"/>
              <a:t> </a:t>
            </a:r>
            <a:r>
              <a:rPr lang="fr-FR" dirty="0" err="1" smtClean="0"/>
              <a:t>²sud</a:t>
            </a:r>
            <a:r>
              <a:rPr lang="fr-FR" dirty="0" smtClean="0"/>
              <a:t>. </a:t>
            </a:r>
            <a:r>
              <a:rPr lang="fr-FR" dirty="0" err="1" smtClean="0"/>
              <a:t>T²u</a:t>
            </a:r>
            <a:r>
              <a:rPr lang="fr-FR" dirty="0" smtClean="0"/>
              <a:t> e$ </a:t>
            </a:r>
            <a:r>
              <a:rPr lang="fr-FR" dirty="0" err="1" smtClean="0"/>
              <a:t>²arrivé</a:t>
            </a:r>
            <a:r>
              <a:rPr lang="fr-FR" dirty="0" smtClean="0"/>
              <a:t>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²grande</a:t>
            </a:r>
            <a:r>
              <a:rPr lang="fr-FR" dirty="0" smtClean="0"/>
              <a:t> </a:t>
            </a:r>
            <a:r>
              <a:rPr lang="fr-FR" dirty="0" err="1" smtClean="0"/>
              <a:t>²allée</a:t>
            </a:r>
            <a:r>
              <a:rPr lang="fr-FR" dirty="0" smtClean="0"/>
              <a:t>.</a:t>
            </a:r>
          </a:p>
          <a:p>
            <a:pPr marL="1343025" lvl="2" indent="-984250" defTabSz="270000">
              <a:lnSpc>
                <a:spcPct val="150000"/>
              </a:lnSpc>
            </a:pP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(nous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) </a:t>
            </a:r>
            <a:r>
              <a:rPr lang="fr-FR" sz="1600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</a:t>
            </a: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dirty="0" err="1" smtClean="0"/>
              <a:t>T²u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$ </a:t>
            </a:r>
            <a:r>
              <a:rPr lang="fr-FR" dirty="0" err="1" smtClean="0"/>
              <a:t>²avancé</a:t>
            </a:r>
            <a:r>
              <a:rPr lang="fr-FR" dirty="0" smtClean="0"/>
              <a:t> et </a:t>
            </a:r>
            <a:r>
              <a:rPr lang="fr-FR" dirty="0" err="1" smtClean="0"/>
              <a:t>²tu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$ </a:t>
            </a:r>
            <a:r>
              <a:rPr lang="fr-FR" dirty="0" err="1" smtClean="0"/>
              <a:t>²longé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²grand</a:t>
            </a:r>
            <a:r>
              <a:rPr lang="fr-FR" dirty="0" smtClean="0"/>
              <a:t> </a:t>
            </a:r>
            <a:r>
              <a:rPr lang="fr-FR" dirty="0" err="1" smtClean="0"/>
              <a:t>²bassin</a:t>
            </a:r>
            <a:r>
              <a:rPr lang="fr-FR" dirty="0" smtClean="0"/>
              <a:t>.</a:t>
            </a:r>
          </a:p>
          <a:p>
            <a:pPr marL="1343025" lvl="2" indent="-984250" defTabSz="270000">
              <a:lnSpc>
                <a:spcPct val="150000"/>
              </a:lnSpc>
            </a:pP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(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vous) </a:t>
            </a:r>
            <a:r>
              <a:rPr lang="fr-FR" sz="1600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		</a:t>
            </a:r>
            <a:r>
              <a:rPr lang="fr-FR" dirty="0" err="1" smtClean="0"/>
              <a:t>T²u</a:t>
            </a:r>
            <a:r>
              <a:rPr lang="fr-FR" dirty="0" smtClean="0"/>
              <a:t> e$ </a:t>
            </a:r>
            <a:r>
              <a:rPr lang="fr-FR" dirty="0" err="1" smtClean="0"/>
              <a:t>²arrivé</a:t>
            </a:r>
            <a:r>
              <a:rPr lang="fr-FR" dirty="0" smtClean="0"/>
              <a:t> </a:t>
            </a:r>
            <a:r>
              <a:rPr lang="fr-FR" dirty="0" err="1" smtClean="0"/>
              <a:t>²prè</a:t>
            </a:r>
            <a:r>
              <a:rPr lang="fr-FR" dirty="0" smtClean="0"/>
              <a:t>$ </a:t>
            </a:r>
            <a:r>
              <a:rPr lang="fr-FR" dirty="0" err="1" smtClean="0"/>
              <a:t>²du</a:t>
            </a:r>
            <a:r>
              <a:rPr lang="fr-FR" dirty="0" smtClean="0"/>
              <a:t> </a:t>
            </a:r>
            <a:r>
              <a:rPr lang="fr-FR" dirty="0" err="1" smtClean="0"/>
              <a:t>²grand</a:t>
            </a:r>
            <a:r>
              <a:rPr lang="fr-FR" dirty="0" smtClean="0"/>
              <a:t> </a:t>
            </a:r>
            <a:r>
              <a:rPr lang="fr-FR" dirty="0" err="1" smtClean="0"/>
              <a:t>²chêne</a:t>
            </a:r>
            <a:r>
              <a:rPr lang="fr-FR" dirty="0" smtClean="0"/>
              <a:t>.</a:t>
            </a:r>
          </a:p>
          <a:p>
            <a:pPr marL="1343025" lvl="2" indent="-984250" defTabSz="270000">
              <a:lnSpc>
                <a:spcPct val="150000"/>
              </a:lnSpc>
            </a:pP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(ils</a:t>
            </a:r>
            <a:r>
              <a:rPr lang="fr-FR" sz="2000" dirty="0" smtClean="0">
                <a:solidFill>
                  <a:srgbClr val="00B050"/>
                </a:solidFill>
                <a:latin typeface="Sassoon Infant Std" pitchFamily="34" charset="0"/>
              </a:rPr>
              <a:t>) </a:t>
            </a:r>
            <a:r>
              <a:rPr lang="fr-FR" sz="1600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</a:t>
            </a:r>
            <a:r>
              <a:rPr lang="fr-FR" sz="2000" dirty="0">
                <a:solidFill>
                  <a:srgbClr val="00B050"/>
                </a:solidFill>
                <a:latin typeface="Sassoon Infant Std" pitchFamily="34" charset="0"/>
              </a:rPr>
              <a:t>	</a:t>
            </a:r>
            <a:r>
              <a:rPr lang="fr-FR" dirty="0" err="1" smtClean="0"/>
              <a:t>T²u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$ </a:t>
            </a:r>
            <a:r>
              <a:rPr lang="fr-FR" dirty="0" err="1" smtClean="0"/>
              <a:t>²regardé</a:t>
            </a:r>
            <a:r>
              <a:rPr lang="fr-FR" dirty="0" smtClean="0"/>
              <a:t> </a:t>
            </a:r>
            <a:r>
              <a:rPr lang="fr-FR" dirty="0" err="1" smtClean="0"/>
              <a:t>²au</a:t>
            </a:r>
            <a:r>
              <a:rPr lang="fr-FR" dirty="0" smtClean="0"/>
              <a:t> </a:t>
            </a:r>
            <a:r>
              <a:rPr lang="fr-FR" dirty="0" err="1" smtClean="0"/>
              <a:t>²pied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²l’</a:t>
            </a:r>
            <a:r>
              <a:rPr lang="fr-FR" dirty="0" err="1" smtClean="0"/>
              <a:t>²arbre</a:t>
            </a:r>
            <a:r>
              <a:rPr lang="fr-FR" dirty="0" smtClean="0"/>
              <a:t> et </a:t>
            </a:r>
            <a:r>
              <a:rPr lang="fr-FR" dirty="0" err="1" smtClean="0"/>
              <a:t>²tu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$ </a:t>
            </a:r>
            <a:r>
              <a:rPr lang="fr-FR" dirty="0" err="1" smtClean="0"/>
              <a:t>²trouvé</a:t>
            </a:r>
            <a:r>
              <a:rPr lang="fr-FR" dirty="0" smtClean="0"/>
              <a:t> </a:t>
            </a:r>
            <a:r>
              <a:rPr lang="fr-FR" dirty="0" err="1" smtClean="0"/>
              <a:t>²un</a:t>
            </a:r>
            <a:r>
              <a:rPr lang="fr-FR" dirty="0" smtClean="0"/>
              <a:t> vieux </a:t>
            </a:r>
            <a:r>
              <a:rPr lang="fr-FR" dirty="0" err="1" smtClean="0"/>
              <a:t>²collier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3" y="1408224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Tu as dû avoir peur aussi un jour.</a:t>
            </a:r>
          </a:p>
          <a:p>
            <a:r>
              <a:rPr lang="fr-FR" dirty="0" smtClean="0"/>
              <a:t>Raconte.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Quand Julien est resté tout seul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fr-FR" dirty="0"/>
              <a:t>Un   soir ,   </a:t>
            </a:r>
            <a:r>
              <a:rPr lang="fr-FR" dirty="0" smtClean="0"/>
              <a:t>Julien   </a:t>
            </a:r>
            <a:r>
              <a:rPr lang="fr-FR" dirty="0"/>
              <a:t>est   resté   tout   seul   à   la   maison .   Ses   parents   sont   allés   au   cinéma   avec   sa   grande   sœur   Marie .</a:t>
            </a:r>
          </a:p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fr-FR" dirty="0"/>
              <a:t>Au   début ,   il   était   fier   de   rester   seul .   Il   a   pris   le   journal   de   Papa   et   il   a   fait   semblant   de   le   lire .   Il   a   fouillé   dans   les   tiroirs   et   il   a   trouvé   la   console   de   jeux   de   sa   sœur .   Il   a   joué .   Puis ,   il   a   regardé   la   télévision .</a:t>
            </a:r>
          </a:p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fr-FR" dirty="0"/>
              <a:t>Mais ,   le   présentateur   a   parlé   de   voleurs ,   alors   soudain ,   il   a   eu   peur .   Il   a   frissonné .   Vite ,   il   a   fermé   les   volets   roulants ,   il   a   allumé   la   lumière   dans   toutes   les   pièces .   Tout   tremblant ,   il   est   allé   dans   sa   chambre   et   il   a   fermé   la   porte .   Il   a   enfoncé   sa   tête   sous   l’oreiller   et   il   a   pleuré .   Un   peu   plus   tard ,   il   a   entendu   un   bruit .   C’était   surement   les   voleurs </a:t>
            </a:r>
            <a:r>
              <a:rPr lang="fr-FR" dirty="0" smtClean="0"/>
              <a:t>!   </a:t>
            </a:r>
            <a:r>
              <a:rPr lang="fr-FR" dirty="0"/>
              <a:t>Terrorisé ,   il   s’est   glissé   profondément   sous   la   couette .   Non   !   C’était   ses   parents   qui   rentraient .</a:t>
            </a:r>
          </a:p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fr-FR" dirty="0"/>
              <a:t>Il   a   été   content   de   les   entendre ,   il   s’est   endormi   aussitôt .   Le      lendemain ,   il   n’a   rien   dit ,   il   n’a   pas   parlé   de   sa   peur .</a:t>
            </a:r>
          </a:p>
          <a:p>
            <a:r>
              <a:rPr lang="fr-FR" dirty="0"/>
              <a:t> </a:t>
            </a:r>
          </a:p>
          <a:p>
            <a:pPr>
              <a:lnSpc>
                <a:spcPct val="200000"/>
              </a:lnSpc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Questions de compréhension orales et collectives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Qui est Julien 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Pourquoi est-il seul 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Quand est-ce que se passe cette histoire 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Pourquoi Julien </a:t>
            </a:r>
            <a:r>
              <a:rPr lang="fr-FR" dirty="0" err="1" smtClean="0"/>
              <a:t>a-t-il</a:t>
            </a:r>
            <a:r>
              <a:rPr lang="fr-FR" dirty="0" smtClean="0"/>
              <a:t> eu peur 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Qu’est-ce que Julien a fait au cours de cette soirée ? (énumération dans l’ordre chronologique)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Compter le nombre de paragraphes.</a:t>
            </a:r>
          </a:p>
          <a:p>
            <a:r>
              <a:rPr lang="fr-FR" dirty="0" smtClean="0"/>
              <a:t>Déterminer le début et la fin de chacun.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À quel moment se passe cette histoire ?</a:t>
            </a:r>
          </a:p>
          <a:p>
            <a:r>
              <a:rPr lang="fr-FR" dirty="0" smtClean="0"/>
              <a:t>Quel est le temps du texte ?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Les indicateurs de temps :</a:t>
            </a:r>
            <a:r>
              <a:rPr lang="fr-FR" dirty="0"/>
              <a:t> </a:t>
            </a:r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un soir, au début, puis, alors soudain, un peu plus tard, aussitôt, le lendemain</a:t>
            </a:r>
          </a:p>
          <a:p>
            <a:r>
              <a:rPr lang="fr-FR" dirty="0" smtClean="0"/>
              <a:t>Les indicateurs de lieu :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à la maison, au cinéma, dans sa chambre, sous l’oreiller, sous la </a:t>
            </a:r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couette</a:t>
            </a:r>
            <a:endParaRPr lang="fr-FR" dirty="0">
              <a:solidFill>
                <a:srgbClr val="3333FF"/>
              </a:solidFill>
              <a:latin typeface="Sassoon Infant Std" pitchFamily="34" charset="0"/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pPr lvl="3">
              <a:lnSpc>
                <a:spcPct val="100000"/>
              </a:lnSpc>
            </a:pPr>
            <a:endParaRPr lang="fr-FR" sz="1800" dirty="0">
              <a:latin typeface="+mn-lt"/>
            </a:endParaRPr>
          </a:p>
          <a:p>
            <a:r>
              <a:rPr lang="fr-FR" dirty="0" smtClean="0"/>
              <a:t>Transformation affirmatif / négatif :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Il n’a rien dit, il n’a pas parlé de sa peur.</a:t>
            </a:r>
          </a:p>
          <a:p>
            <a:endParaRPr lang="fr-FR" dirty="0"/>
          </a:p>
          <a:p>
            <a:r>
              <a:rPr lang="fr-FR" dirty="0" smtClean="0"/>
              <a:t>Transformation en phrases interrogatives (de 2 manières = Est-ce que + inversion sujet / verbe) :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Julien est resté seul à la maison.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Il a entendu du bruit.</a:t>
            </a:r>
          </a:p>
          <a:p>
            <a:endParaRPr lang="fr-FR" dirty="0"/>
          </a:p>
          <a:p>
            <a:r>
              <a:rPr lang="fr-FR" dirty="0" smtClean="0"/>
              <a:t>Trouver la phrase interrogative correspondant à la réponse donnée :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Le présentateur a parlé </a:t>
            </a:r>
            <a:r>
              <a:rPr lang="fr-FR" u="sng" dirty="0">
                <a:solidFill>
                  <a:srgbClr val="3333FF"/>
                </a:solidFill>
                <a:latin typeface="Sassoon Infant Std" pitchFamily="34" charset="0"/>
              </a:rPr>
              <a:t>de voleurs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.</a:t>
            </a:r>
          </a:p>
          <a:p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	De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qui / de quoi le présentateur </a:t>
            </a:r>
            <a:r>
              <a:rPr lang="fr-FR" dirty="0" err="1">
                <a:solidFill>
                  <a:srgbClr val="3333FF"/>
                </a:solidFill>
                <a:latin typeface="Sassoon Infant Std" pitchFamily="34" charset="0"/>
              </a:rPr>
              <a:t>a-t-il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 parlé ?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Ses parents sont allés </a:t>
            </a:r>
            <a:r>
              <a:rPr lang="fr-FR" u="sng" dirty="0">
                <a:solidFill>
                  <a:srgbClr val="3333FF"/>
                </a:solidFill>
                <a:latin typeface="Sassoon Infant Std" pitchFamily="34" charset="0"/>
              </a:rPr>
              <a:t>au cinéma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.</a:t>
            </a:r>
          </a:p>
          <a:p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	Où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sont allés ses parents ?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C’étaient </a:t>
            </a:r>
            <a:r>
              <a:rPr lang="fr-FR" u="sng" dirty="0">
                <a:solidFill>
                  <a:srgbClr val="3333FF"/>
                </a:solidFill>
                <a:latin typeface="Sassoon Infant Std" pitchFamily="34" charset="0"/>
              </a:rPr>
              <a:t>ses parents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 qui rentraient.</a:t>
            </a:r>
          </a:p>
          <a:p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	Qui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rentraient </a:t>
            </a:r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?</a:t>
            </a:r>
            <a:endParaRPr lang="fr-FR" dirty="0">
              <a:solidFill>
                <a:srgbClr val="3333FF"/>
              </a:solidFill>
              <a:latin typeface="Sassoon Infant Std" pitchFamily="34" charset="0"/>
            </a:endParaRPr>
          </a:p>
          <a:p>
            <a:endParaRPr lang="fr-FR" dirty="0" smtClean="0">
              <a:solidFill>
                <a:srgbClr val="3333FF"/>
              </a:solidFill>
              <a:latin typeface="Sassoon Infant Std" pitchFamily="34" charset="0"/>
            </a:endParaRPr>
          </a:p>
          <a:p>
            <a:r>
              <a:rPr lang="fr-FR" dirty="0"/>
              <a:t>Analyse fonctionnelle de phrases : sujet / verbe / </a:t>
            </a:r>
            <a:r>
              <a:rPr lang="fr-FR" dirty="0" smtClean="0"/>
              <a:t>infinitif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A la télévision, le présentateur a parlé de voleurs.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Ce soir, Julien est resté seul à la maison.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Pendant ce temps, ses parents sont allés au cinéma.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à la forme affirmative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8824" cy="6157429"/>
          </a:xfrm>
        </p:spPr>
        <p:txBody>
          <a:bodyPr/>
          <a:lstStyle/>
          <a:p>
            <a:pPr lvl="1"/>
            <a:r>
              <a:rPr lang="fr-FR" dirty="0" err="1" smtClean="0"/>
              <a:t>I²l</a:t>
            </a:r>
            <a:r>
              <a:rPr lang="fr-FR" dirty="0" smtClean="0"/>
              <a:t> n’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²rien</a:t>
            </a:r>
            <a:r>
              <a:rPr lang="fr-FR" dirty="0" smtClean="0"/>
              <a:t> </a:t>
            </a:r>
            <a:r>
              <a:rPr lang="fr-FR" dirty="0" err="1" smtClean="0"/>
              <a:t>²dit</a:t>
            </a:r>
            <a:r>
              <a:rPr lang="fr-FR" dirty="0" smtClean="0"/>
              <a:t> , </a:t>
            </a:r>
            <a:r>
              <a:rPr lang="fr-FR" dirty="0" err="1" smtClean="0"/>
              <a:t>²il</a:t>
            </a:r>
            <a:r>
              <a:rPr lang="fr-FR" dirty="0" smtClean="0"/>
              <a:t> n’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²pa</a:t>
            </a:r>
            <a:r>
              <a:rPr lang="fr-FR" dirty="0" smtClean="0"/>
              <a:t>$ </a:t>
            </a:r>
            <a:r>
              <a:rPr lang="fr-FR" dirty="0" err="1" smtClean="0"/>
              <a:t>²parlé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²sa</a:t>
            </a:r>
            <a:r>
              <a:rPr lang="fr-FR" dirty="0" smtClean="0"/>
              <a:t> </a:t>
            </a:r>
            <a:r>
              <a:rPr lang="fr-FR" dirty="0" err="1" smtClean="0"/>
              <a:t>²peur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en phrase interrogative de 2 manières différentes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6157913"/>
          </a:xfrm>
        </p:spPr>
        <p:txBody>
          <a:bodyPr/>
          <a:lstStyle/>
          <a:p>
            <a:pPr marL="514350" lvl="1" indent="-514350">
              <a:buFont typeface="+mj-lt"/>
              <a:buAutoNum type="arabicParenR"/>
            </a:pPr>
            <a:r>
              <a:rPr lang="fr-FR" dirty="0"/>
              <a:t>Julien est </a:t>
            </a:r>
            <a:r>
              <a:rPr lang="fr-FR" dirty="0" err="1" smtClean="0"/>
              <a:t>²resté</a:t>
            </a:r>
            <a:r>
              <a:rPr lang="fr-FR" dirty="0" smtClean="0"/>
              <a:t> </a:t>
            </a:r>
            <a:r>
              <a:rPr lang="fr-FR" dirty="0" err="1" smtClean="0"/>
              <a:t>²seul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maison .</a:t>
            </a:r>
            <a:endParaRPr lang="fr-FR" dirty="0"/>
          </a:p>
          <a:p>
            <a:pPr marL="514350" lvl="1" indent="-514350">
              <a:lnSpc>
                <a:spcPct val="700000"/>
              </a:lnSpc>
              <a:buFont typeface="+mj-lt"/>
              <a:buAutoNum type="arabicParenR"/>
            </a:pPr>
            <a:r>
              <a:rPr lang="fr-FR" dirty="0" err="1" smtClean="0"/>
              <a:t>I²l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/>
              <a:t>entendu </a:t>
            </a:r>
            <a:r>
              <a:rPr lang="fr-FR" dirty="0" err="1" smtClean="0"/>
              <a:t>²du</a:t>
            </a:r>
            <a:r>
              <a:rPr lang="fr-FR" dirty="0" smtClean="0"/>
              <a:t> </a:t>
            </a:r>
            <a:r>
              <a:rPr lang="fr-FR" dirty="0" err="1" smtClean="0"/>
              <a:t>²bruit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question correspondant à la réponse donnée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514350" lvl="1" indent="-514350">
              <a:buFont typeface="+mj-lt"/>
              <a:buAutoNum type="arabicParenR"/>
            </a:pPr>
            <a:r>
              <a:rPr lang="fr-FR" dirty="0"/>
              <a:t>Le </a:t>
            </a:r>
            <a:r>
              <a:rPr lang="fr-FR" dirty="0" err="1" smtClean="0"/>
              <a:t>²présentateur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²parlé</a:t>
            </a:r>
            <a:r>
              <a:rPr lang="fr-FR" dirty="0" smtClean="0"/>
              <a:t> </a:t>
            </a:r>
            <a:r>
              <a:rPr lang="fr-FR" u="sng" dirty="0" err="1" smtClean="0"/>
              <a:t>²de</a:t>
            </a:r>
            <a:r>
              <a:rPr lang="fr-FR" u="sng" dirty="0" smtClean="0"/>
              <a:t> voleur$</a:t>
            </a:r>
            <a:r>
              <a:rPr lang="fr-FR" dirty="0" smtClean="0"/>
              <a:t> .</a:t>
            </a:r>
            <a:endParaRPr lang="fr-FR" dirty="0"/>
          </a:p>
          <a:p>
            <a:pPr marL="514350" lvl="1" indent="-514350">
              <a:lnSpc>
                <a:spcPct val="450000"/>
              </a:lnSpc>
              <a:buFont typeface="+mj-lt"/>
              <a:buAutoNum type="arabicParenR"/>
            </a:pPr>
            <a:r>
              <a:rPr lang="fr-FR" dirty="0" smtClean="0"/>
              <a:t>Se$ </a:t>
            </a:r>
            <a:r>
              <a:rPr lang="fr-FR" dirty="0" err="1" smtClean="0"/>
              <a:t>²parent</a:t>
            </a:r>
            <a:r>
              <a:rPr lang="fr-FR" dirty="0" smtClean="0"/>
              <a:t>$ </a:t>
            </a:r>
            <a:r>
              <a:rPr lang="fr-FR" dirty="0" err="1" smtClean="0"/>
              <a:t>²sont</a:t>
            </a:r>
            <a:r>
              <a:rPr lang="fr-FR" dirty="0" smtClean="0"/>
              <a:t> </a:t>
            </a:r>
            <a:r>
              <a:rPr lang="fr-FR" dirty="0" err="1" smtClean="0"/>
              <a:t>²allé</a:t>
            </a:r>
            <a:r>
              <a:rPr lang="fr-FR" dirty="0" smtClean="0"/>
              <a:t>$ </a:t>
            </a:r>
            <a:r>
              <a:rPr lang="fr-FR" u="sng" dirty="0" err="1" smtClean="0"/>
              <a:t>²au</a:t>
            </a:r>
            <a:r>
              <a:rPr lang="fr-FR" u="sng" dirty="0" smtClean="0"/>
              <a:t> </a:t>
            </a:r>
            <a:r>
              <a:rPr lang="fr-FR" u="sng" dirty="0" err="1" smtClean="0"/>
              <a:t>²cinéma</a:t>
            </a:r>
            <a:r>
              <a:rPr lang="fr-FR" dirty="0" smtClean="0"/>
              <a:t> .</a:t>
            </a:r>
            <a:endParaRPr lang="fr-FR" dirty="0"/>
          </a:p>
          <a:p>
            <a:pPr marL="514350" lvl="1" indent="-514350">
              <a:lnSpc>
                <a:spcPct val="450000"/>
              </a:lnSpc>
              <a:buFont typeface="+mj-lt"/>
              <a:buAutoNum type="arabicParenR"/>
            </a:pPr>
            <a:r>
              <a:rPr lang="fr-FR" dirty="0" smtClean="0"/>
              <a:t>C’étaient </a:t>
            </a:r>
            <a:r>
              <a:rPr lang="fr-FR" u="sng" dirty="0" err="1" smtClean="0"/>
              <a:t>²se</a:t>
            </a:r>
            <a:r>
              <a:rPr lang="fr-FR" u="sng" dirty="0" smtClean="0"/>
              <a:t>$ </a:t>
            </a:r>
            <a:r>
              <a:rPr lang="fr-FR" u="sng" dirty="0" err="1" smtClean="0"/>
              <a:t>²parent</a:t>
            </a:r>
            <a:r>
              <a:rPr lang="fr-FR" u="sng" dirty="0" smtClean="0"/>
              <a:t>$</a:t>
            </a:r>
            <a:r>
              <a:rPr lang="fr-FR" dirty="0" smtClean="0"/>
              <a:t> </a:t>
            </a:r>
            <a:r>
              <a:rPr lang="fr-FR" dirty="0" err="1" smtClean="0"/>
              <a:t>²qui</a:t>
            </a:r>
            <a:r>
              <a:rPr lang="fr-FR" dirty="0" smtClean="0"/>
              <a:t> </a:t>
            </a:r>
            <a:r>
              <a:rPr lang="fr-FR" dirty="0" err="1" smtClean="0"/>
              <a:t>²rentraient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466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175</TotalTime>
  <Words>1437</Words>
  <Application>Microsoft Office PowerPoint</Application>
  <PresentationFormat>Personnalisé</PresentationFormat>
  <Paragraphs>182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Faire de la grammaire au CE1 - Prérempli</vt:lpstr>
      <vt:lpstr>Présentation PowerPoint</vt:lpstr>
      <vt:lpstr>Présentation PowerPoint</vt:lpstr>
      <vt:lpstr>Quand Julien est resté tout seul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25</cp:revision>
  <dcterms:created xsi:type="dcterms:W3CDTF">2015-05-05T10:59:40Z</dcterms:created>
  <dcterms:modified xsi:type="dcterms:W3CDTF">2015-05-17T07:54:20Z</dcterms:modified>
</cp:coreProperties>
</file>