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72" r:id="rId5"/>
    <p:sldId id="270" r:id="rId6"/>
    <p:sldId id="265" r:id="rId7"/>
    <p:sldId id="260" r:id="rId8"/>
    <p:sldId id="273" r:id="rId9"/>
    <p:sldId id="275" r:id="rId10"/>
    <p:sldId id="276" r:id="rId11"/>
    <p:sldId id="261" r:id="rId12"/>
    <p:sldId id="262" r:id="rId13"/>
    <p:sldId id="277" r:id="rId14"/>
    <p:sldId id="266" r:id="rId15"/>
    <p:sldId id="268" r:id="rId16"/>
    <p:sldId id="278" r:id="rId17"/>
    <p:sldId id="279" r:id="rId18"/>
    <p:sldId id="280" r:id="rId19"/>
  </p:sldIdLst>
  <p:sldSz cx="9901238"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9F5FCF"/>
    <a:srgbClr val="339966"/>
    <a:srgbClr val="339933"/>
    <a:srgbClr val="99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31" autoAdjust="0"/>
    <p:restoredTop sz="94660"/>
  </p:normalViewPr>
  <p:slideViewPr>
    <p:cSldViewPr snapToObjects="1">
      <p:cViewPr varScale="1">
        <p:scale>
          <a:sx n="94" d="100"/>
          <a:sy n="94" d="100"/>
        </p:scale>
        <p:origin x="-802" y="-77"/>
      </p:cViewPr>
      <p:guideLst>
        <p:guide orient="horz" pos="368"/>
        <p:guide pos="615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
    <p:spTree>
      <p:nvGrpSpPr>
        <p:cNvPr id="1" name=""/>
        <p:cNvGrpSpPr/>
        <p:nvPr/>
      </p:nvGrpSpPr>
      <p:grpSpPr>
        <a:xfrm>
          <a:off x="0" y="0"/>
          <a:ext cx="0" cy="0"/>
          <a:chOff x="0" y="0"/>
          <a:chExt cx="0" cy="0"/>
        </a:xfrm>
      </p:grpSpPr>
      <p:pic>
        <p:nvPicPr>
          <p:cNvPr id="8" name="Imag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627540" y="115892"/>
            <a:ext cx="6646159" cy="6626221"/>
          </a:xfrm>
          <a:prstGeom prst="rect">
            <a:avLst/>
          </a:prstGeom>
        </p:spPr>
      </p:pic>
    </p:spTree>
    <p:extLst>
      <p:ext uri="{BB962C8B-B14F-4D97-AF65-F5344CB8AC3E}">
        <p14:creationId xmlns:p14="http://schemas.microsoft.com/office/powerpoint/2010/main" val="273130939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Jour 1">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610330" y="115888"/>
            <a:ext cx="6680579" cy="6612670"/>
          </a:xfrm>
          <a:prstGeom prst="rect">
            <a:avLst/>
          </a:prstGeom>
        </p:spPr>
      </p:pic>
    </p:spTree>
    <p:extLst>
      <p:ext uri="{BB962C8B-B14F-4D97-AF65-F5344CB8AC3E}">
        <p14:creationId xmlns:p14="http://schemas.microsoft.com/office/powerpoint/2010/main" val="293089792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e">
    <p:spTree>
      <p:nvGrpSpPr>
        <p:cNvPr id="1" name=""/>
        <p:cNvGrpSpPr/>
        <p:nvPr/>
      </p:nvGrpSpPr>
      <p:grpSpPr>
        <a:xfrm>
          <a:off x="0" y="0"/>
          <a:ext cx="0" cy="0"/>
          <a:chOff x="0" y="0"/>
          <a:chExt cx="0" cy="0"/>
        </a:xfrm>
      </p:grpSpPr>
      <p:sp>
        <p:nvSpPr>
          <p:cNvPr id="4" name="ZoneTexte 3"/>
          <p:cNvSpPr txBox="1"/>
          <p:nvPr userDrawn="1"/>
        </p:nvSpPr>
        <p:spPr>
          <a:xfrm>
            <a:off x="125412" y="115888"/>
            <a:ext cx="9648825" cy="630000"/>
          </a:xfrm>
          <a:prstGeom prst="rect">
            <a:avLst/>
          </a:prstGeom>
          <a:ln w="12700"/>
        </p:spPr>
        <p:style>
          <a:lnRef idx="1">
            <a:schemeClr val="accent1"/>
          </a:lnRef>
          <a:fillRef idx="2">
            <a:schemeClr val="accent1"/>
          </a:fillRef>
          <a:effectRef idx="1">
            <a:schemeClr val="accent1"/>
          </a:effectRef>
          <a:fontRef idx="minor">
            <a:schemeClr val="dk1"/>
          </a:fontRef>
        </p:style>
        <p:txBody>
          <a:bodyPr wrap="square" rtlCol="0" anchor="ctr" anchorCtr="0">
            <a:noAutofit/>
          </a:bodyPr>
          <a:lstStyle/>
          <a:p>
            <a:pPr marL="3175" lvl="3" indent="0" algn="ctr"/>
            <a:endParaRPr lang="fr-FR" sz="3000" dirty="0">
              <a:latin typeface="Androgyne" pitchFamily="82" charset="0"/>
            </a:endParaRPr>
          </a:p>
        </p:txBody>
      </p:sp>
      <p:sp>
        <p:nvSpPr>
          <p:cNvPr id="3" name="Arrondir un rectangle avec un coin diagonal 2"/>
          <p:cNvSpPr/>
          <p:nvPr userDrawn="1"/>
        </p:nvSpPr>
        <p:spPr>
          <a:xfrm>
            <a:off x="233363" y="250888"/>
            <a:ext cx="1949063" cy="360000"/>
          </a:xfrm>
          <a:prstGeom prst="round2DiagRect">
            <a:avLst>
              <a:gd name="adj1" fmla="val 27250"/>
              <a:gd name="adj2" fmla="val 0"/>
            </a:avLst>
          </a:prstGeom>
          <a:solidFill>
            <a:schemeClr val="bg1"/>
          </a:solidFill>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a:r>
              <a:rPr lang="fr-FR" dirty="0" smtClean="0">
                <a:solidFill>
                  <a:srgbClr val="0070C0"/>
                </a:solidFill>
              </a:rPr>
              <a:t>Le texte</a:t>
            </a:r>
            <a:endParaRPr lang="fr-FR" dirty="0">
              <a:solidFill>
                <a:srgbClr val="0070C0"/>
              </a:solidFill>
            </a:endParaRPr>
          </a:p>
        </p:txBody>
      </p:sp>
      <p:sp>
        <p:nvSpPr>
          <p:cNvPr id="6" name="Titre 5"/>
          <p:cNvSpPr>
            <a:spLocks noGrp="1"/>
          </p:cNvSpPr>
          <p:nvPr>
            <p:ph type="title"/>
          </p:nvPr>
        </p:nvSpPr>
        <p:spPr>
          <a:xfrm>
            <a:off x="2182426" y="26824"/>
            <a:ext cx="7591812" cy="699782"/>
          </a:xfrm>
          <a:prstGeom prst="rect">
            <a:avLst/>
          </a:prstGeom>
        </p:spPr>
        <p:txBody>
          <a:bodyPr anchor="ctr" anchorCtr="0"/>
          <a:lstStyle>
            <a:lvl1pPr>
              <a:defRPr sz="4000">
                <a:solidFill>
                  <a:srgbClr val="0070C0"/>
                </a:solidFill>
                <a:latin typeface="Gabriola" panose="04040605051002020D02" pitchFamily="82" charset="0"/>
              </a:defRPr>
            </a:lvl1pPr>
          </a:lstStyle>
          <a:p>
            <a:r>
              <a:rPr lang="fr-FR" smtClean="0"/>
              <a:t>Modifiez le style du titre</a:t>
            </a:r>
            <a:endParaRPr lang="fr-FR" dirty="0"/>
          </a:p>
        </p:txBody>
      </p:sp>
      <p:sp>
        <p:nvSpPr>
          <p:cNvPr id="8" name="Espace réservé du texte 7"/>
          <p:cNvSpPr>
            <a:spLocks noGrp="1"/>
          </p:cNvSpPr>
          <p:nvPr>
            <p:ph type="body" sz="quarter" idx="10"/>
          </p:nvPr>
        </p:nvSpPr>
        <p:spPr>
          <a:xfrm>
            <a:off x="125412" y="836712"/>
            <a:ext cx="9648825" cy="5905401"/>
          </a:xfrm>
          <a:prstGeom prst="rect">
            <a:avLst/>
          </a:prstGeom>
          <a:ln w="25400">
            <a:solidFill>
              <a:schemeClr val="accent1"/>
            </a:solidFill>
          </a:ln>
        </p:spPr>
        <p:txBody>
          <a:bodyPr/>
          <a:lstStyle>
            <a:lvl1pPr marL="0" indent="0" algn="just">
              <a:lnSpc>
                <a:spcPct val="150000"/>
              </a:lnSpc>
              <a:spcBef>
                <a:spcPts val="0"/>
              </a:spcBef>
              <a:buFontTx/>
              <a:buNone/>
              <a:defRPr sz="2000" b="1"/>
            </a:lvl1pPr>
            <a:lvl2pPr marL="0" indent="0" algn="just">
              <a:lnSpc>
                <a:spcPct val="150000"/>
              </a:lnSpc>
              <a:spcBef>
                <a:spcPts val="0"/>
              </a:spcBef>
              <a:buFontTx/>
              <a:buNone/>
              <a:defRPr sz="2000" b="1"/>
            </a:lvl2pPr>
            <a:lvl3pPr marL="0" indent="0" algn="just">
              <a:lnSpc>
                <a:spcPct val="150000"/>
              </a:lnSpc>
              <a:spcBef>
                <a:spcPts val="0"/>
              </a:spcBef>
              <a:buFontTx/>
              <a:buNone/>
              <a:defRPr sz="2000" b="1"/>
            </a:lvl3pPr>
            <a:lvl4pPr marL="0" indent="0" algn="just">
              <a:lnSpc>
                <a:spcPct val="150000"/>
              </a:lnSpc>
              <a:spcBef>
                <a:spcPts val="0"/>
              </a:spcBef>
              <a:buFontTx/>
              <a:buNone/>
              <a:defRPr sz="2000" b="1"/>
            </a:lvl4pPr>
            <a:lvl5pPr marL="0" indent="0" algn="just">
              <a:lnSpc>
                <a:spcPct val="150000"/>
              </a:lnSpc>
              <a:spcBef>
                <a:spcPts val="0"/>
              </a:spcBef>
              <a:buFontTx/>
              <a:buNone/>
              <a:defRPr sz="2000" b="1"/>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112790800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ll - Maitresse">
    <p:spTree>
      <p:nvGrpSpPr>
        <p:cNvPr id="1" name=""/>
        <p:cNvGrpSpPr/>
        <p:nvPr/>
      </p:nvGrpSpPr>
      <p:grpSpPr>
        <a:xfrm>
          <a:off x="0" y="0"/>
          <a:ext cx="0" cy="0"/>
          <a:chOff x="0" y="0"/>
          <a:chExt cx="0" cy="0"/>
        </a:xfrm>
      </p:grpSpPr>
      <p:sp>
        <p:nvSpPr>
          <p:cNvPr id="3" name="Arrondir un rectangle avec un coin diagonal 2"/>
          <p:cNvSpPr/>
          <p:nvPr userDrawn="1"/>
        </p:nvSpPr>
        <p:spPr>
          <a:xfrm>
            <a:off x="129600" y="129600"/>
            <a:ext cx="1949063" cy="360000"/>
          </a:xfrm>
          <a:prstGeom prst="round2DiagRect">
            <a:avLst>
              <a:gd name="adj1" fmla="val 27250"/>
              <a:gd name="adj2" fmla="val 0"/>
            </a:avLst>
          </a:prstGeom>
          <a:solidFill>
            <a:schemeClr val="bg1"/>
          </a:solidFill>
          <a:ln w="25400">
            <a:solidFill>
              <a:srgbClr val="00B050"/>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rgbClr val="339966"/>
                </a:solidFill>
              </a:rPr>
              <a:t>Collectif</a:t>
            </a:r>
            <a:endParaRPr lang="fr-FR" dirty="0">
              <a:solidFill>
                <a:srgbClr val="339966"/>
              </a:solidFill>
            </a:endParaRPr>
          </a:p>
        </p:txBody>
      </p:sp>
      <p:sp>
        <p:nvSpPr>
          <p:cNvPr id="4" name="Rogner un rectangle avec un coin du même côté 3"/>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chemeClr val="accent3">
                  <a:lumMod val="75000"/>
                </a:schemeClr>
              </a:solidFill>
            </a:endParaRPr>
          </a:p>
        </p:txBody>
      </p:sp>
      <p:sp>
        <p:nvSpPr>
          <p:cNvPr id="6" name="Espace réservé du texte 5"/>
          <p:cNvSpPr>
            <a:spLocks noGrp="1"/>
          </p:cNvSpPr>
          <p:nvPr>
            <p:ph type="body" sz="quarter" idx="10"/>
          </p:nvPr>
        </p:nvSpPr>
        <p:spPr>
          <a:xfrm>
            <a:off x="125413" y="584199"/>
            <a:ext cx="9645960" cy="6157913"/>
          </a:xfrm>
          <a:prstGeom prst="rect">
            <a:avLst/>
          </a:prstGeom>
          <a:ln w="25400">
            <a:solidFill>
              <a:srgbClr val="00B050"/>
            </a:solidFill>
          </a:ln>
        </p:spPr>
        <p:txBody>
          <a:bodyPr/>
          <a:lstStyle>
            <a:lvl1pPr marL="0" indent="0" algn="just" defTabSz="914400" rtl="0" eaLnBrk="1" latinLnBrk="0" hangingPunct="1">
              <a:lnSpc>
                <a:spcPct val="100000"/>
              </a:lnSpc>
              <a:spcBef>
                <a:spcPts val="0"/>
              </a:spcBef>
              <a:buFontTx/>
              <a:buNone/>
              <a:defRPr lang="fr-FR" sz="1800" b="0" kern="1200" dirty="0" smtClean="0">
                <a:solidFill>
                  <a:schemeClr val="tx1"/>
                </a:solidFill>
                <a:latin typeface="+mn-lt"/>
                <a:ea typeface="+mn-ea"/>
                <a:cs typeface="+mn-cs"/>
              </a:defRPr>
            </a:lvl1pPr>
            <a:lvl2pPr marL="0" indent="0" algn="just" defTabSz="914400" rtl="0" eaLnBrk="1" latinLnBrk="0" hangingPunct="1">
              <a:lnSpc>
                <a:spcPct val="100000"/>
              </a:lnSpc>
              <a:spcBef>
                <a:spcPts val="0"/>
              </a:spcBef>
              <a:buFontTx/>
              <a:buNone/>
              <a:defRPr lang="fr-FR" sz="1800" b="0" kern="1200" dirty="0" smtClean="0">
                <a:solidFill>
                  <a:srgbClr val="3333FF"/>
                </a:solidFill>
                <a:latin typeface="Sassoon Infant Std" pitchFamily="34" charset="0"/>
                <a:ea typeface="+mn-ea"/>
                <a:cs typeface="+mn-cs"/>
              </a:defRPr>
            </a:lvl2pPr>
            <a:lvl3pPr marL="0" indent="0" algn="just" defTabSz="914400" rtl="0" eaLnBrk="1" latinLnBrk="0" hangingPunct="1">
              <a:lnSpc>
                <a:spcPct val="200000"/>
              </a:lnSpc>
              <a:spcBef>
                <a:spcPts val="0"/>
              </a:spcBef>
              <a:buFontTx/>
              <a:buNone/>
              <a:defRPr lang="fr-FR" sz="3600" b="0" kern="1200" dirty="0" smtClean="0">
                <a:solidFill>
                  <a:schemeClr val="tx1"/>
                </a:solidFill>
                <a:latin typeface="Ecriture A" pitchFamily="50" charset="0"/>
                <a:ea typeface="+mn-ea"/>
                <a:cs typeface="+mn-cs"/>
              </a:defRPr>
            </a:lvl3pPr>
            <a:lvl4pPr marL="0" indent="0" algn="just" defTabSz="914400" rtl="0" eaLnBrk="1" latinLnBrk="0" hangingPunct="1">
              <a:lnSpc>
                <a:spcPct val="200000"/>
              </a:lnSpc>
              <a:spcBef>
                <a:spcPts val="0"/>
              </a:spcBef>
              <a:buFontTx/>
              <a:buNone/>
              <a:defRPr lang="fr-FR" sz="2600" b="0" kern="1200" dirty="0" smtClean="0">
                <a:solidFill>
                  <a:schemeClr val="tx1"/>
                </a:solidFill>
                <a:latin typeface="Cursive standard" pitchFamily="2" charset="0"/>
                <a:ea typeface="+mn-ea"/>
                <a:cs typeface="+mn-cs"/>
              </a:defRPr>
            </a:lvl4pPr>
            <a:lvl5pPr marL="0" indent="0" algn="just" defTabSz="914400" rtl="0" eaLnBrk="1" latinLnBrk="0" hangingPunct="1">
              <a:lnSpc>
                <a:spcPct val="100000"/>
              </a:lnSpc>
              <a:spcBef>
                <a:spcPts val="0"/>
              </a:spcBef>
              <a:buFontTx/>
              <a:buNone/>
              <a:defRPr lang="fr-FR" sz="2200" b="1" kern="1200" dirty="0">
                <a:solidFill>
                  <a:srgbClr val="00B050"/>
                </a:solidFill>
                <a:latin typeface="Gabriola" panose="04040605051002020D02" pitchFamily="82" charset="0"/>
                <a:ea typeface="+mn-ea"/>
                <a:cs typeface="+mn-cs"/>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8" name="Espace réservé du texte 7"/>
          <p:cNvSpPr>
            <a:spLocks noGrp="1"/>
          </p:cNvSpPr>
          <p:nvPr>
            <p:ph type="body" sz="quarter" idx="11"/>
          </p:nvPr>
        </p:nvSpPr>
        <p:spPr>
          <a:xfrm>
            <a:off x="7625615" y="132384"/>
            <a:ext cx="2026659" cy="360362"/>
          </a:xfrm>
          <a:prstGeom prst="rect">
            <a:avLst/>
          </a:prstGeom>
        </p:spPr>
        <p:txBody>
          <a:bodyPr/>
          <a:lstStyle>
            <a:lvl1pPr marL="285750" indent="-285750" algn="ctr" defTabSz="914400" rtl="0" eaLnBrk="1" latinLnBrk="0" hangingPunct="1">
              <a:buFontTx/>
              <a:buNone/>
              <a:defRPr lang="fr-FR" sz="1800" kern="1200" dirty="0" smtClean="0">
                <a:solidFill>
                  <a:srgbClr val="00B050"/>
                </a:solidFill>
                <a:latin typeface="+mn-lt"/>
                <a:ea typeface="+mn-ea"/>
                <a:cs typeface="+mn-cs"/>
              </a:defRPr>
            </a:lvl1pPr>
            <a:lvl2pPr marL="0" indent="0" algn="ctr" defTabSz="914400" rtl="0" eaLnBrk="1" latinLnBrk="0" hangingPunct="1">
              <a:buFontTx/>
              <a:buNone/>
              <a:defRPr lang="fr-FR" sz="1800" kern="1200" dirty="0" smtClean="0">
                <a:solidFill>
                  <a:srgbClr val="00B050"/>
                </a:solidFill>
                <a:latin typeface="+mn-lt"/>
                <a:ea typeface="+mn-ea"/>
                <a:cs typeface="+mn-cs"/>
              </a:defRPr>
            </a:lvl2pPr>
            <a:lvl3pPr marL="0" indent="0" algn="ctr" defTabSz="914400" rtl="0" eaLnBrk="1" latinLnBrk="0" hangingPunct="1">
              <a:buFontTx/>
              <a:buNone/>
              <a:defRPr lang="fr-FR" sz="1800" kern="1200" dirty="0" smtClean="0">
                <a:solidFill>
                  <a:srgbClr val="00B050"/>
                </a:solidFill>
                <a:latin typeface="+mn-lt"/>
                <a:ea typeface="+mn-ea"/>
                <a:cs typeface="+mn-cs"/>
              </a:defRPr>
            </a:lvl3pPr>
            <a:lvl4pPr marL="0" indent="0" algn="ctr" defTabSz="914400" rtl="0" eaLnBrk="1" latinLnBrk="0" hangingPunct="1">
              <a:buFontTx/>
              <a:buNone/>
              <a:defRPr lang="fr-FR" sz="1800" kern="1200" dirty="0" smtClean="0">
                <a:solidFill>
                  <a:srgbClr val="00B050"/>
                </a:solidFill>
                <a:latin typeface="+mn-lt"/>
                <a:ea typeface="+mn-ea"/>
                <a:cs typeface="+mn-cs"/>
              </a:defRPr>
            </a:lvl4pPr>
            <a:lvl5pPr marL="0" indent="0" algn="ctr" defTabSz="914400" rtl="0" eaLnBrk="1" latinLnBrk="0" hangingPunct="1">
              <a:buFontTx/>
              <a:buNone/>
              <a:defRPr lang="fr-FR" sz="1800" kern="1200" dirty="0">
                <a:solidFill>
                  <a:srgbClr val="00B050"/>
                </a:solidFill>
                <a:latin typeface="+mn-lt"/>
                <a:ea typeface="+mn-ea"/>
                <a:cs typeface="+mn-cs"/>
              </a:defRPr>
            </a:lvl5pPr>
          </a:lstStyle>
          <a:p>
            <a:pPr marL="0" lvl="0" indent="0" algn="ctr" defTabSz="914400" rtl="0" eaLnBrk="1" latinLnBrk="0" hangingPunct="1">
              <a:spcBef>
                <a:spcPct val="20000"/>
              </a:spcBef>
            </a:pPr>
            <a:r>
              <a:rPr lang="fr-FR" smtClean="0"/>
              <a:t>Modifiez les styles du texte du masque</a:t>
            </a:r>
          </a:p>
          <a:p>
            <a:pPr marL="0" lvl="1" indent="0" algn="ctr" defTabSz="914400" rtl="0" eaLnBrk="1" latinLnBrk="0" hangingPunct="1">
              <a:spcBef>
                <a:spcPct val="20000"/>
              </a:spcBef>
            </a:pPr>
            <a:r>
              <a:rPr lang="fr-FR" smtClean="0"/>
              <a:t>Deuxième niveau</a:t>
            </a:r>
          </a:p>
          <a:p>
            <a:pPr marL="0" lvl="2" indent="0" algn="ctr" defTabSz="914400" rtl="0" eaLnBrk="1" latinLnBrk="0" hangingPunct="1">
              <a:spcBef>
                <a:spcPct val="20000"/>
              </a:spcBef>
            </a:pPr>
            <a:r>
              <a:rPr lang="fr-FR" smtClean="0"/>
              <a:t>Troisième niveau</a:t>
            </a:r>
          </a:p>
          <a:p>
            <a:pPr marL="0" lvl="3" indent="0" algn="ctr" defTabSz="914400" rtl="0" eaLnBrk="1" latinLnBrk="0" hangingPunct="1">
              <a:spcBef>
                <a:spcPct val="20000"/>
              </a:spcBef>
            </a:pPr>
            <a:r>
              <a:rPr lang="fr-FR" smtClean="0"/>
              <a:t>Quatrième niveau</a:t>
            </a:r>
          </a:p>
          <a:p>
            <a:pPr marL="0" lvl="4" indent="0" algn="ctr" defTabSz="914400" rtl="0" eaLnBrk="1" latinLnBrk="0" hangingPunct="1">
              <a:spcBef>
                <a:spcPct val="20000"/>
              </a:spcBef>
            </a:pPr>
            <a:r>
              <a:rPr lang="fr-FR" smtClean="0"/>
              <a:t>Cinquième niveau</a:t>
            </a:r>
            <a:endParaRPr lang="fr-FR" dirty="0"/>
          </a:p>
        </p:txBody>
      </p:sp>
    </p:spTree>
    <p:extLst>
      <p:ext uri="{BB962C8B-B14F-4D97-AF65-F5344CB8AC3E}">
        <p14:creationId xmlns:p14="http://schemas.microsoft.com/office/powerpoint/2010/main" val="352263800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ll - Élève">
    <p:spTree>
      <p:nvGrpSpPr>
        <p:cNvPr id="1" name=""/>
        <p:cNvGrpSpPr/>
        <p:nvPr/>
      </p:nvGrpSpPr>
      <p:grpSpPr>
        <a:xfrm>
          <a:off x="0" y="0"/>
          <a:ext cx="0" cy="0"/>
          <a:chOff x="0" y="0"/>
          <a:chExt cx="0" cy="0"/>
        </a:xfrm>
      </p:grpSpPr>
      <p:sp>
        <p:nvSpPr>
          <p:cNvPr id="3" name="Arrondir un rectangle avec un coin diagonal 2"/>
          <p:cNvSpPr/>
          <p:nvPr userDrawn="1"/>
        </p:nvSpPr>
        <p:spPr>
          <a:xfrm>
            <a:off x="130991" y="130174"/>
            <a:ext cx="1949063" cy="360000"/>
          </a:xfrm>
          <a:prstGeom prst="round2DiagRect">
            <a:avLst>
              <a:gd name="adj1" fmla="val 27250"/>
              <a:gd name="adj2" fmla="val 0"/>
            </a:avLst>
          </a:prstGeom>
          <a:solidFill>
            <a:schemeClr val="bg1"/>
          </a:solidFill>
          <a:ln w="25400">
            <a:solidFill>
              <a:schemeClr val="accent5">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chemeClr val="accent5">
                    <a:lumMod val="75000"/>
                  </a:schemeClr>
                </a:solidFill>
              </a:rPr>
              <a:t>Collectif</a:t>
            </a:r>
            <a:endParaRPr lang="fr-FR" dirty="0">
              <a:solidFill>
                <a:schemeClr val="accent5">
                  <a:lumMod val="75000"/>
                </a:schemeClr>
              </a:solidFill>
            </a:endParaRPr>
          </a:p>
        </p:txBody>
      </p:sp>
      <p:sp>
        <p:nvSpPr>
          <p:cNvPr id="6" name="Espace réservé du texte 5"/>
          <p:cNvSpPr>
            <a:spLocks noGrp="1"/>
          </p:cNvSpPr>
          <p:nvPr>
            <p:ph type="body" sz="quarter" idx="10"/>
          </p:nvPr>
        </p:nvSpPr>
        <p:spPr>
          <a:xfrm>
            <a:off x="125414" y="584684"/>
            <a:ext cx="9648824" cy="6157429"/>
          </a:xfrm>
          <a:prstGeom prst="rect">
            <a:avLst/>
          </a:prstGeom>
          <a:ln w="25400">
            <a:solidFill>
              <a:schemeClr val="accent5">
                <a:lumMod val="75000"/>
              </a:schemeClr>
            </a:solidFill>
          </a:ln>
        </p:spPr>
        <p:txBody>
          <a:bodyPr/>
          <a:lstStyle>
            <a:lvl1pPr marL="0" indent="0" algn="just" defTabSz="914400" rtl="0" eaLnBrk="1" latinLnBrk="0" hangingPunct="1">
              <a:lnSpc>
                <a:spcPct val="100000"/>
              </a:lnSpc>
              <a:spcBef>
                <a:spcPts val="0"/>
              </a:spcBef>
              <a:buFontTx/>
              <a:buNone/>
              <a:defRPr lang="fr-FR" sz="1800" b="0" u="sng" kern="1200" dirty="0" smtClean="0">
                <a:solidFill>
                  <a:srgbClr val="3333FF"/>
                </a:solidFill>
                <a:latin typeface="Sassoon Infant Std" pitchFamily="34" charset="0"/>
                <a:ea typeface="+mn-ea"/>
                <a:cs typeface="+mn-cs"/>
              </a:defRPr>
            </a:lvl1pPr>
            <a:lvl2pPr marL="0" indent="0" algn="just" defTabSz="914400" rtl="0" eaLnBrk="1" latinLnBrk="0" hangingPunct="1">
              <a:lnSpc>
                <a:spcPct val="200000"/>
              </a:lnSpc>
              <a:spcBef>
                <a:spcPts val="0"/>
              </a:spcBef>
              <a:buFontTx/>
              <a:buNone/>
              <a:defRPr lang="fr-FR" sz="3600" dirty="0" smtClean="0">
                <a:latin typeface="Ecriture A" pitchFamily="50" charset="0"/>
              </a:defRPr>
            </a:lvl2pPr>
            <a:lvl3pPr marL="0" indent="0" algn="just" defTabSz="914400" rtl="0" eaLnBrk="1" latinLnBrk="0" hangingPunct="1">
              <a:lnSpc>
                <a:spcPct val="200000"/>
              </a:lnSpc>
              <a:spcBef>
                <a:spcPts val="0"/>
              </a:spcBef>
              <a:buFontTx/>
              <a:buNone/>
              <a:defRPr lang="fr-FR" sz="2600" dirty="0" smtClean="0">
                <a:latin typeface="Cursive standard" pitchFamily="2" charset="0"/>
              </a:defRPr>
            </a:lvl3pPr>
            <a:lvl4pPr marL="0" indent="0" algn="just" defTabSz="914400" rtl="0" eaLnBrk="1" latinLnBrk="0" hangingPunct="1">
              <a:lnSpc>
                <a:spcPct val="200000"/>
              </a:lnSpc>
              <a:spcBef>
                <a:spcPts val="0"/>
              </a:spcBef>
              <a:buFontTx/>
              <a:buNone/>
              <a:defRPr lang="fr-FR" dirty="0" smtClean="0"/>
            </a:lvl4pPr>
            <a:lvl5pPr marL="0" indent="0" algn="just" defTabSz="914400" rtl="0" eaLnBrk="1" latinLnBrk="0" hangingPunct="1">
              <a:lnSpc>
                <a:spcPct val="200000"/>
              </a:lnSpc>
              <a:spcBef>
                <a:spcPts val="0"/>
              </a:spcBef>
              <a:buFontTx/>
              <a:buNone/>
              <a:defRPr lang="fr-FR" b="1" dirty="0"/>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5" name="Espace réservé du texte 4"/>
          <p:cNvSpPr>
            <a:spLocks noGrp="1"/>
          </p:cNvSpPr>
          <p:nvPr>
            <p:ph type="body" sz="quarter" idx="11"/>
          </p:nvPr>
        </p:nvSpPr>
        <p:spPr>
          <a:xfrm>
            <a:off x="130993" y="1124744"/>
            <a:ext cx="9643246" cy="5617369"/>
          </a:xfrm>
          <a:prstGeom prst="rect">
            <a:avLst/>
          </a:prstGeom>
        </p:spPr>
        <p:txBody>
          <a:bodyPr/>
          <a:lstStyle>
            <a:lvl1pPr marL="0" indent="0" algn="just" defTabSz="914400" rtl="0" eaLnBrk="1" latinLnBrk="0" hangingPunct="1">
              <a:lnSpc>
                <a:spcPct val="100000"/>
              </a:lnSpc>
              <a:spcBef>
                <a:spcPts val="0"/>
              </a:spcBef>
              <a:buFontTx/>
              <a:buNone/>
              <a:defRPr lang="fr-FR" sz="3600" b="0" kern="1200" dirty="0" smtClean="0">
                <a:solidFill>
                  <a:schemeClr val="tx1"/>
                </a:solidFill>
                <a:latin typeface="Ecriture A" pitchFamily="50" charset="0"/>
                <a:ea typeface="+mn-ea"/>
                <a:cs typeface="+mn-cs"/>
              </a:defRPr>
            </a:lvl1pPr>
            <a:lvl2pPr marL="0" indent="0" algn="just" defTabSz="914400" rtl="0" eaLnBrk="1" latinLnBrk="0" hangingPunct="1">
              <a:lnSpc>
                <a:spcPct val="300000"/>
              </a:lnSpc>
              <a:spcBef>
                <a:spcPts val="0"/>
              </a:spcBef>
              <a:buFontTx/>
              <a:buNone/>
              <a:defRPr lang="fr-FR" sz="2600" b="0" kern="1200" dirty="0" smtClean="0">
                <a:solidFill>
                  <a:schemeClr val="tx1"/>
                </a:solidFill>
                <a:latin typeface="Cursive standard" pitchFamily="2" charset="0"/>
                <a:ea typeface="+mn-ea"/>
                <a:cs typeface="+mn-cs"/>
              </a:defRPr>
            </a:lvl2pPr>
            <a:lvl3pPr marL="0" indent="0" algn="just" defTabSz="914400" rtl="0" eaLnBrk="1" latinLnBrk="0" hangingPunct="1">
              <a:lnSpc>
                <a:spcPct val="300000"/>
              </a:lnSpc>
              <a:spcBef>
                <a:spcPts val="0"/>
              </a:spcBef>
              <a:buFontTx/>
              <a:buNone/>
              <a:defRPr lang="fr-FR" sz="1800" u="sng" dirty="0" smtClean="0">
                <a:solidFill>
                  <a:srgbClr val="3333FF"/>
                </a:solidFill>
                <a:latin typeface="Sassoon Infant Std" pitchFamily="34" charset="0"/>
              </a:defRPr>
            </a:lvl3pPr>
            <a:lvl4pPr marL="0" indent="0" algn="just" defTabSz="914400" rtl="0" eaLnBrk="1" latinLnBrk="0" hangingPunct="1">
              <a:lnSpc>
                <a:spcPct val="300000"/>
              </a:lnSpc>
              <a:spcBef>
                <a:spcPts val="0"/>
              </a:spcBef>
              <a:buFontTx/>
              <a:buNone/>
              <a:defRPr lang="fr-FR" dirty="0" smtClean="0"/>
            </a:lvl4pPr>
            <a:lvl5pPr marL="0" indent="0" algn="just" defTabSz="914400" rtl="0" eaLnBrk="1" latinLnBrk="0" hangingPunct="1">
              <a:lnSpc>
                <a:spcPct val="300000"/>
              </a:lnSpc>
              <a:spcBef>
                <a:spcPts val="0"/>
              </a:spcBef>
              <a:buFontTx/>
              <a:buNone/>
              <a:defRPr lang="fr-FR" sz="2000" b="1" kern="1200" dirty="0" smtClean="0">
                <a:solidFill>
                  <a:schemeClr val="tx1"/>
                </a:solidFill>
                <a:latin typeface="+mn-lt"/>
                <a:ea typeface="+mn-ea"/>
                <a:cs typeface="+mn-cs"/>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7" name="Rogner un rectangle avec un coin du même côté 6"/>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rgbClr val="00B050"/>
              </a:solidFill>
            </a:endParaRPr>
          </a:p>
        </p:txBody>
      </p:sp>
      <p:sp>
        <p:nvSpPr>
          <p:cNvPr id="9" name="Espace réservé du texte 8"/>
          <p:cNvSpPr>
            <a:spLocks noGrp="1"/>
          </p:cNvSpPr>
          <p:nvPr>
            <p:ph type="body" sz="quarter" idx="12"/>
          </p:nvPr>
        </p:nvSpPr>
        <p:spPr>
          <a:xfrm>
            <a:off x="7632074" y="129812"/>
            <a:ext cx="2026659" cy="360362"/>
          </a:xfrm>
          <a:prstGeom prst="rect">
            <a:avLst/>
          </a:prstGeom>
        </p:spPr>
        <p:txBody>
          <a:bodyPr anchor="t" anchorCtr="0"/>
          <a:lstStyle>
            <a:lvl1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1pPr>
            <a:lvl2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2pPr>
            <a:lvl3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3pPr>
            <a:lvl4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4pPr>
            <a:lvl5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337231638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ignage Seyes">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3" y="98057"/>
            <a:ext cx="9901238" cy="6690360"/>
          </a:xfrm>
          <a:prstGeom prst="rect">
            <a:avLst/>
          </a:prstGeom>
        </p:spPr>
      </p:pic>
    </p:spTree>
    <p:extLst>
      <p:ext uri="{BB962C8B-B14F-4D97-AF65-F5344CB8AC3E}">
        <p14:creationId xmlns:p14="http://schemas.microsoft.com/office/powerpoint/2010/main" val="326703808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dividuel">
    <p:spTree>
      <p:nvGrpSpPr>
        <p:cNvPr id="1" name=""/>
        <p:cNvGrpSpPr/>
        <p:nvPr/>
      </p:nvGrpSpPr>
      <p:grpSpPr>
        <a:xfrm>
          <a:off x="0" y="0"/>
          <a:ext cx="0" cy="0"/>
          <a:chOff x="0" y="0"/>
          <a:chExt cx="0" cy="0"/>
        </a:xfrm>
      </p:grpSpPr>
      <p:sp>
        <p:nvSpPr>
          <p:cNvPr id="3" name="Arrondir un rectangle avec un coin diagonal 2"/>
          <p:cNvSpPr/>
          <p:nvPr userDrawn="1"/>
        </p:nvSpPr>
        <p:spPr>
          <a:xfrm>
            <a:off x="129101" y="129600"/>
            <a:ext cx="1949063" cy="360000"/>
          </a:xfrm>
          <a:prstGeom prst="round2DiagRect">
            <a:avLst>
              <a:gd name="adj1" fmla="val 27250"/>
              <a:gd name="adj2" fmla="val 0"/>
            </a:avLst>
          </a:prstGeom>
          <a:solidFill>
            <a:schemeClr val="bg1"/>
          </a:solidFill>
          <a:ln w="25400">
            <a:solidFill>
              <a:srgbClr val="9F5FCF"/>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rgbClr val="9F5FCF"/>
                </a:solidFill>
              </a:rPr>
              <a:t>Individuel</a:t>
            </a:r>
            <a:endParaRPr lang="fr-FR" dirty="0">
              <a:solidFill>
                <a:srgbClr val="9F5FCF"/>
              </a:solidFill>
            </a:endParaRPr>
          </a:p>
        </p:txBody>
      </p:sp>
      <p:sp>
        <p:nvSpPr>
          <p:cNvPr id="4" name="Rogner un rectangle avec un coin du même côté 3"/>
          <p:cNvSpPr/>
          <p:nvPr userDrawn="1"/>
        </p:nvSpPr>
        <p:spPr>
          <a:xfrm rot="5400000">
            <a:off x="8518964" y="-759600"/>
            <a:ext cx="360000" cy="2143969"/>
          </a:xfrm>
          <a:prstGeom prst="snip2SameRect">
            <a:avLst>
              <a:gd name="adj1" fmla="val 27956"/>
              <a:gd name="adj2" fmla="val 0"/>
            </a:avLst>
          </a:prstGeom>
          <a:solidFill>
            <a:schemeClr val="bg1"/>
          </a:solidFill>
          <a:ln w="38100" cmpd="thickThin">
            <a:solidFill>
              <a:srgbClr val="9F5FCF"/>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smtClean="0">
                <a:solidFill>
                  <a:srgbClr val="9F5FCF"/>
                </a:solidFill>
              </a:rPr>
              <a:t>Exercices</a:t>
            </a:r>
            <a:endParaRPr lang="fr-FR" dirty="0">
              <a:solidFill>
                <a:srgbClr val="9F5FCF"/>
              </a:solidFill>
            </a:endParaRPr>
          </a:p>
        </p:txBody>
      </p:sp>
      <p:sp>
        <p:nvSpPr>
          <p:cNvPr id="10" name="Espace réservé du texte 5"/>
          <p:cNvSpPr>
            <a:spLocks noGrp="1"/>
          </p:cNvSpPr>
          <p:nvPr>
            <p:ph type="body" sz="quarter" idx="10"/>
          </p:nvPr>
        </p:nvSpPr>
        <p:spPr>
          <a:xfrm>
            <a:off x="125414" y="584199"/>
            <a:ext cx="9648824" cy="6157913"/>
          </a:xfrm>
          <a:prstGeom prst="rect">
            <a:avLst/>
          </a:prstGeom>
          <a:ln w="25400">
            <a:solidFill>
              <a:srgbClr val="9F5FCF"/>
            </a:solidFill>
          </a:ln>
        </p:spPr>
        <p:txBody>
          <a:bodyPr/>
          <a:lstStyle>
            <a:lvl1pPr marL="360000" indent="0" algn="just" defTabSz="914400" rtl="0" eaLnBrk="1" latinLnBrk="0" hangingPunct="1">
              <a:lnSpc>
                <a:spcPct val="100000"/>
              </a:lnSpc>
              <a:spcBef>
                <a:spcPts val="0"/>
              </a:spcBef>
              <a:buFontTx/>
              <a:buNone/>
              <a:defRPr lang="fr-FR" sz="1800" b="0" u="sng" kern="1200" dirty="0" smtClean="0">
                <a:solidFill>
                  <a:srgbClr val="3333FF"/>
                </a:solidFill>
                <a:latin typeface="Sassoon Infant Std" pitchFamily="34" charset="0"/>
                <a:ea typeface="+mn-ea"/>
                <a:cs typeface="+mn-cs"/>
              </a:defRPr>
            </a:lvl1pPr>
            <a:lvl2pPr marL="360000" indent="0" algn="just" defTabSz="914400" rtl="0" eaLnBrk="1" latinLnBrk="0" hangingPunct="1">
              <a:lnSpc>
                <a:spcPct val="200000"/>
              </a:lnSpc>
              <a:spcBef>
                <a:spcPts val="0"/>
              </a:spcBef>
              <a:buFontTx/>
              <a:buNone/>
              <a:defRPr lang="fr-FR" sz="3600" b="0" kern="1200" dirty="0" smtClean="0">
                <a:solidFill>
                  <a:schemeClr val="tx1"/>
                </a:solidFill>
                <a:latin typeface="Ecriture A" pitchFamily="50" charset="0"/>
                <a:ea typeface="+mn-ea"/>
                <a:cs typeface="+mn-cs"/>
              </a:defRPr>
            </a:lvl2pPr>
            <a:lvl3pPr marL="360000" indent="0" algn="just" defTabSz="914400" rtl="0" eaLnBrk="1" latinLnBrk="0" hangingPunct="1">
              <a:lnSpc>
                <a:spcPct val="200000"/>
              </a:lnSpc>
              <a:spcBef>
                <a:spcPts val="0"/>
              </a:spcBef>
              <a:buFontTx/>
              <a:buNone/>
              <a:defRPr lang="fr-FR" sz="2600" b="0" kern="1200" dirty="0" smtClean="0">
                <a:solidFill>
                  <a:schemeClr val="tx1"/>
                </a:solidFill>
                <a:latin typeface="Cursive standard" pitchFamily="2" charset="0"/>
                <a:ea typeface="+mn-ea"/>
                <a:cs typeface="+mn-cs"/>
              </a:defRPr>
            </a:lvl3pPr>
            <a:lvl4pPr marL="360000" indent="0" algn="just" defTabSz="914400" rtl="0" eaLnBrk="1" latinLnBrk="0" hangingPunct="1">
              <a:lnSpc>
                <a:spcPct val="200000"/>
              </a:lnSpc>
              <a:spcBef>
                <a:spcPts val="0"/>
              </a:spcBef>
              <a:buFontTx/>
              <a:buNone/>
              <a:defRPr lang="fr-FR" sz="2000" b="0" kern="1200" dirty="0" smtClean="0">
                <a:solidFill>
                  <a:schemeClr val="tx1"/>
                </a:solidFill>
                <a:latin typeface="+mn-lt"/>
                <a:ea typeface="+mn-ea"/>
                <a:cs typeface="+mn-cs"/>
              </a:defRPr>
            </a:lvl4pPr>
            <a:lvl5pPr marL="360000" indent="0" algn="just" defTabSz="914400" rtl="0" eaLnBrk="1" latinLnBrk="0" hangingPunct="1">
              <a:lnSpc>
                <a:spcPct val="100000"/>
              </a:lnSpc>
              <a:spcBef>
                <a:spcPts val="0"/>
              </a:spcBef>
              <a:buFontTx/>
              <a:buNone/>
              <a:defRPr lang="fr-FR" sz="2000" b="0" kern="1200" dirty="0">
                <a:solidFill>
                  <a:schemeClr val="tx1"/>
                </a:solidFill>
                <a:latin typeface="+mn-lt"/>
                <a:ea typeface="+mn-ea"/>
                <a:cs typeface="+mn-cs"/>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134174053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ynthèse">
    <p:spTree>
      <p:nvGrpSpPr>
        <p:cNvPr id="1" name=""/>
        <p:cNvGrpSpPr/>
        <p:nvPr/>
      </p:nvGrpSpPr>
      <p:grpSpPr>
        <a:xfrm>
          <a:off x="0" y="0"/>
          <a:ext cx="0" cy="0"/>
          <a:chOff x="0" y="0"/>
          <a:chExt cx="0" cy="0"/>
        </a:xfrm>
      </p:grpSpPr>
      <p:sp>
        <p:nvSpPr>
          <p:cNvPr id="3" name="Arrondir un rectangle avec un coin diagonal 2"/>
          <p:cNvSpPr/>
          <p:nvPr userDrawn="1"/>
        </p:nvSpPr>
        <p:spPr>
          <a:xfrm>
            <a:off x="129600" y="129600"/>
            <a:ext cx="1949063" cy="360000"/>
          </a:xfrm>
          <a:prstGeom prst="round2DiagRect">
            <a:avLst>
              <a:gd name="adj1" fmla="val 27250"/>
              <a:gd name="adj2" fmla="val 0"/>
            </a:avLst>
          </a:prstGeom>
          <a:solidFill>
            <a:schemeClr val="bg1"/>
          </a:solidFill>
          <a:ln w="25400">
            <a:solidFill>
              <a:schemeClr val="accent6">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chemeClr val="accent6">
                    <a:lumMod val="75000"/>
                  </a:schemeClr>
                </a:solidFill>
              </a:rPr>
              <a:t>Page</a:t>
            </a:r>
            <a:r>
              <a:rPr lang="fr-FR" baseline="0" dirty="0" smtClean="0">
                <a:solidFill>
                  <a:schemeClr val="accent6">
                    <a:lumMod val="75000"/>
                  </a:schemeClr>
                </a:solidFill>
              </a:rPr>
              <a:t> de garde</a:t>
            </a:r>
            <a:endParaRPr lang="fr-FR" dirty="0">
              <a:solidFill>
                <a:schemeClr val="accent6">
                  <a:lumMod val="75000"/>
                </a:schemeClr>
              </a:solidFill>
            </a:endParaRPr>
          </a:p>
        </p:txBody>
      </p:sp>
      <p:sp>
        <p:nvSpPr>
          <p:cNvPr id="4" name="Rogner un rectangle avec un coin du même côté 3"/>
          <p:cNvSpPr/>
          <p:nvPr userDrawn="1"/>
        </p:nvSpPr>
        <p:spPr>
          <a:xfrm rot="5400000">
            <a:off x="8517341" y="-758715"/>
            <a:ext cx="360000" cy="2143969"/>
          </a:xfrm>
          <a:prstGeom prst="snip2SameRect">
            <a:avLst>
              <a:gd name="adj1" fmla="val 27956"/>
              <a:gd name="adj2" fmla="val 0"/>
            </a:avLst>
          </a:prstGeom>
          <a:solidFill>
            <a:schemeClr val="bg1"/>
          </a:solidFill>
          <a:ln w="38100" cmpd="thickThi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smtClean="0">
                <a:solidFill>
                  <a:schemeClr val="accent6">
                    <a:lumMod val="75000"/>
                  </a:schemeClr>
                </a:solidFill>
              </a:rPr>
              <a:t>Synthèse</a:t>
            </a:r>
            <a:endParaRPr lang="fr-FR" dirty="0">
              <a:solidFill>
                <a:schemeClr val="accent6">
                  <a:lumMod val="75000"/>
                </a:schemeClr>
              </a:solidFill>
            </a:endParaRPr>
          </a:p>
        </p:txBody>
      </p:sp>
      <p:sp>
        <p:nvSpPr>
          <p:cNvPr id="2" name="Rectangle à coins arrondis 1"/>
          <p:cNvSpPr/>
          <p:nvPr userDrawn="1"/>
        </p:nvSpPr>
        <p:spPr>
          <a:xfrm>
            <a:off x="125414" y="2035410"/>
            <a:ext cx="9648824" cy="2628292"/>
          </a:xfrm>
          <a:prstGeom prst="roundRect">
            <a:avLst>
              <a:gd name="adj" fmla="val 6029"/>
            </a:avLst>
          </a:prstGeom>
          <a:ln w="25400"/>
        </p:spPr>
        <p:style>
          <a:lnRef idx="1">
            <a:schemeClr val="accent6"/>
          </a:lnRef>
          <a:fillRef idx="2">
            <a:schemeClr val="accent6"/>
          </a:fillRef>
          <a:effectRef idx="1">
            <a:schemeClr val="accent6"/>
          </a:effectRef>
          <a:fontRef idx="minor">
            <a:schemeClr val="dk1"/>
          </a:fontRef>
        </p:style>
        <p:txBody>
          <a:bodyPr rtlCol="0" anchor="ctr"/>
          <a:lstStyle/>
          <a:p>
            <a:pPr algn="ctr"/>
            <a:endParaRPr lang="fr-FR"/>
          </a:p>
        </p:txBody>
      </p:sp>
      <p:sp>
        <p:nvSpPr>
          <p:cNvPr id="9" name="Titre 8"/>
          <p:cNvSpPr>
            <a:spLocks noGrp="1"/>
          </p:cNvSpPr>
          <p:nvPr>
            <p:ph type="title"/>
          </p:nvPr>
        </p:nvSpPr>
        <p:spPr>
          <a:xfrm>
            <a:off x="125414" y="2629476"/>
            <a:ext cx="9643912" cy="720080"/>
          </a:xfrm>
          <a:prstGeom prst="rect">
            <a:avLst/>
          </a:prstGeom>
        </p:spPr>
        <p:txBody>
          <a:bodyPr anchor="ctr" anchorCtr="0"/>
          <a:lstStyle>
            <a:lvl1pPr>
              <a:defRPr>
                <a:solidFill>
                  <a:srgbClr val="3333FF"/>
                </a:solidFill>
                <a:latin typeface="Gabriola" panose="04040605051002020D02" pitchFamily="82" charset="0"/>
              </a:defRPr>
            </a:lvl1pPr>
          </a:lstStyle>
          <a:p>
            <a:r>
              <a:rPr lang="fr-FR" smtClean="0"/>
              <a:t>Modifiez le style du titre</a:t>
            </a:r>
            <a:endParaRPr lang="fr-FR" dirty="0"/>
          </a:p>
        </p:txBody>
      </p:sp>
      <p:sp>
        <p:nvSpPr>
          <p:cNvPr id="13" name="Espace réservé du texte 12"/>
          <p:cNvSpPr>
            <a:spLocks noGrp="1"/>
          </p:cNvSpPr>
          <p:nvPr>
            <p:ph type="body" sz="quarter" idx="10"/>
          </p:nvPr>
        </p:nvSpPr>
        <p:spPr>
          <a:xfrm>
            <a:off x="125414" y="3349556"/>
            <a:ext cx="9643911" cy="1314450"/>
          </a:xfrm>
          <a:prstGeom prst="rect">
            <a:avLst/>
          </a:prstGeom>
        </p:spPr>
        <p:txBody>
          <a:bodyPr/>
          <a:lstStyle>
            <a:lvl1pPr marL="0" indent="0" algn="ctr">
              <a:buFontTx/>
              <a:buNone/>
              <a:defRPr lang="fr-FR" sz="2000" dirty="0" smtClean="0"/>
            </a:lvl1pPr>
            <a:lvl2pPr>
              <a:defRPr lang="fr-FR" dirty="0" smtClean="0"/>
            </a:lvl2pPr>
            <a:lvl3pPr>
              <a:defRPr lang="fr-FR" dirty="0" smtClean="0"/>
            </a:lvl3pPr>
            <a:lvl4pPr>
              <a:defRPr lang="fr-FR" dirty="0" smtClean="0"/>
            </a:lvl4pPr>
            <a:lvl5pPr>
              <a:defRPr lang="fr-FR" dirty="0"/>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423451946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5432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2119094"/>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61" r:id="rId3"/>
    <p:sldLayoutId id="2147483662" r:id="rId4"/>
    <p:sldLayoutId id="2147483664" r:id="rId5"/>
    <p:sldLayoutId id="2147483670" r:id="rId6"/>
    <p:sldLayoutId id="2147483668" r:id="rId7"/>
    <p:sldLayoutId id="2147483669" r:id="rId8"/>
    <p:sldLayoutId id="2147483671" r:id="rId9"/>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2299599" y="620688"/>
            <a:ext cx="5457982" cy="1188132"/>
          </a:xfrm>
          <a:prstGeom prst="rect">
            <a:avLst/>
          </a:prstGeom>
          <a:noFill/>
        </p:spPr>
        <p:txBody>
          <a:bodyPr wrap="square" rtlCol="0" anchor="ctr" anchorCtr="0">
            <a:noAutofit/>
          </a:bodyPr>
          <a:lstStyle/>
          <a:p>
            <a:pPr algn="ctr"/>
            <a:r>
              <a:rPr lang="fr-FR" sz="3000" dirty="0" smtClean="0">
                <a:solidFill>
                  <a:schemeClr val="bg1"/>
                </a:solidFill>
                <a:latin typeface="Gabriola" panose="04040605051002020D02" pitchFamily="82" charset="0"/>
              </a:rPr>
              <a:t>Texte 2   ~   Semaine 3, période 5</a:t>
            </a:r>
          </a:p>
          <a:p>
            <a:pPr algn="ctr"/>
            <a:r>
              <a:rPr lang="fr-FR" sz="3600" dirty="0" smtClean="0">
                <a:solidFill>
                  <a:schemeClr val="bg1"/>
                </a:solidFill>
                <a:latin typeface="Gabriola" panose="04040605051002020D02" pitchFamily="82" charset="0"/>
              </a:rPr>
              <a:t>Réaliser un masque de chat</a:t>
            </a:r>
            <a:endParaRPr lang="fr-FR" sz="3600" dirty="0">
              <a:solidFill>
                <a:schemeClr val="bg1"/>
              </a:solidFill>
              <a:latin typeface="Gabriola" panose="04040605051002020D02" pitchFamily="82" charset="0"/>
            </a:endParaRPr>
          </a:p>
        </p:txBody>
      </p:sp>
    </p:spTree>
    <p:extLst>
      <p:ext uri="{BB962C8B-B14F-4D97-AF65-F5344CB8AC3E}">
        <p14:creationId xmlns:p14="http://schemas.microsoft.com/office/powerpoint/2010/main" val="15580487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smtClean="0"/>
              <a:t>Encadre le verbe en rouge, souligne son sujet en bleu. Indique l’infinitif en dessous.</a:t>
            </a:r>
            <a:endParaRPr lang="fr-FR" dirty="0"/>
          </a:p>
        </p:txBody>
      </p:sp>
      <p:sp>
        <p:nvSpPr>
          <p:cNvPr id="3" name="Espace réservé du texte 2"/>
          <p:cNvSpPr>
            <a:spLocks noGrp="1"/>
          </p:cNvSpPr>
          <p:nvPr>
            <p:ph type="body" sz="quarter" idx="11"/>
          </p:nvPr>
        </p:nvSpPr>
        <p:spPr>
          <a:xfrm>
            <a:off x="130993" y="1268760"/>
            <a:ext cx="9643246" cy="5473353"/>
          </a:xfrm>
        </p:spPr>
        <p:txBody>
          <a:bodyPr/>
          <a:lstStyle/>
          <a:p>
            <a:pPr lvl="1">
              <a:lnSpc>
                <a:spcPct val="100000"/>
              </a:lnSpc>
            </a:pPr>
            <a:r>
              <a:rPr lang="fr-FR" dirty="0" smtClean="0"/>
              <a:t>Avec  </a:t>
            </a:r>
            <a:r>
              <a:rPr lang="fr-FR" dirty="0" err="1" smtClean="0"/>
              <a:t>²soin</a:t>
            </a:r>
            <a:r>
              <a:rPr lang="fr-FR" sz="1500" dirty="0" smtClean="0"/>
              <a:t>  </a:t>
            </a:r>
            <a:r>
              <a:rPr lang="fr-FR" dirty="0" smtClean="0"/>
              <a:t>,  </a:t>
            </a:r>
            <a:r>
              <a:rPr lang="fr-FR" dirty="0" err="1" smtClean="0"/>
              <a:t>²le</a:t>
            </a:r>
            <a:r>
              <a:rPr lang="fr-FR" dirty="0" smtClean="0"/>
              <a:t>$  élève$  </a:t>
            </a:r>
            <a:r>
              <a:rPr lang="fr-FR" dirty="0" err="1" smtClean="0"/>
              <a:t>²découpent</a:t>
            </a:r>
            <a:r>
              <a:rPr lang="fr-FR" dirty="0" smtClean="0"/>
              <a:t>  </a:t>
            </a:r>
            <a:r>
              <a:rPr lang="fr-FR" dirty="0" err="1" smtClean="0"/>
              <a:t>²le</a:t>
            </a:r>
            <a:r>
              <a:rPr lang="fr-FR" dirty="0" smtClean="0"/>
              <a:t>$  </a:t>
            </a:r>
            <a:r>
              <a:rPr lang="fr-FR" dirty="0" err="1" smtClean="0"/>
              <a:t>²yeux</a:t>
            </a:r>
            <a:r>
              <a:rPr lang="fr-FR" dirty="0" smtClean="0"/>
              <a:t>  et  </a:t>
            </a:r>
            <a:r>
              <a:rPr lang="fr-FR" dirty="0" err="1" smtClean="0"/>
              <a:t>²la</a:t>
            </a:r>
            <a:r>
              <a:rPr lang="fr-FR" dirty="0" smtClean="0"/>
              <a:t>  </a:t>
            </a:r>
            <a:r>
              <a:rPr lang="fr-FR" dirty="0" err="1" smtClean="0"/>
              <a:t>²bouche</a:t>
            </a:r>
            <a:r>
              <a:rPr lang="fr-FR" sz="1500" dirty="0" smtClean="0"/>
              <a:t> </a:t>
            </a:r>
            <a:r>
              <a:rPr lang="fr-FR" dirty="0" smtClean="0"/>
              <a:t>.</a:t>
            </a:r>
            <a:endParaRPr lang="fr-FR" dirty="0"/>
          </a:p>
        </p:txBody>
      </p:sp>
      <p:sp>
        <p:nvSpPr>
          <p:cNvPr id="4" name="Espace réservé du texte 3"/>
          <p:cNvSpPr>
            <a:spLocks noGrp="1"/>
          </p:cNvSpPr>
          <p:nvPr>
            <p:ph type="body" sz="quarter" idx="12"/>
          </p:nvPr>
        </p:nvSpPr>
        <p:spPr/>
        <p:txBody>
          <a:bodyPr/>
          <a:lstStyle/>
          <a:p>
            <a:r>
              <a:rPr lang="fr-FR" dirty="0" smtClean="0"/>
              <a:t>Les phrases</a:t>
            </a:r>
            <a:endParaRPr lang="fr-FR" dirty="0"/>
          </a:p>
        </p:txBody>
      </p:sp>
    </p:spTree>
    <p:extLst>
      <p:ext uri="{BB962C8B-B14F-4D97-AF65-F5344CB8AC3E}">
        <p14:creationId xmlns:p14="http://schemas.microsoft.com/office/powerpoint/2010/main" val="30146497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pPr lvl="4"/>
            <a:r>
              <a:rPr lang="fr-FR" dirty="0">
                <a:sym typeface="Wingdings" panose="05000000000000000000" pitchFamily="2" charset="2"/>
              </a:rPr>
              <a:t>(Diapo de travail : voir la page suivante.)</a:t>
            </a:r>
          </a:p>
          <a:p>
            <a:endParaRPr lang="fr-FR" dirty="0" smtClean="0"/>
          </a:p>
          <a:p>
            <a:r>
              <a:rPr lang="fr-FR" dirty="0" smtClean="0"/>
              <a:t>Transposer le texte en le mettant au futur, à différentes personnes.</a:t>
            </a:r>
          </a:p>
          <a:p>
            <a:r>
              <a:rPr lang="fr-FR" dirty="0" smtClean="0">
                <a:sym typeface="Wingdings" panose="05000000000000000000" pitchFamily="2" charset="2"/>
              </a:rPr>
              <a:t>Travail collectif.</a:t>
            </a:r>
          </a:p>
          <a:p>
            <a:pPr marL="898525" lvl="1" indent="-898525" defTabSz="270000">
              <a:spcBef>
                <a:spcPts val="900"/>
              </a:spcBef>
              <a:tabLst>
                <a:tab pos="270000" algn="l"/>
              </a:tabLst>
            </a:pPr>
            <a:r>
              <a:rPr lang="fr-FR" dirty="0" smtClean="0">
                <a:solidFill>
                  <a:srgbClr val="00B050"/>
                </a:solidFill>
                <a:sym typeface="Wingdings" panose="05000000000000000000" pitchFamily="2" charset="2"/>
              </a:rPr>
              <a:t>(je) 	</a:t>
            </a:r>
            <a:r>
              <a:rPr lang="fr-FR" dirty="0" smtClean="0">
                <a:sym typeface="Wingdings" panose="05000000000000000000" pitchFamily="2" charset="2"/>
              </a:rPr>
              <a:t>Dans   </a:t>
            </a:r>
            <a:r>
              <a:rPr lang="fr-FR" dirty="0">
                <a:sym typeface="Wingdings" panose="05000000000000000000" pitchFamily="2" charset="2"/>
              </a:rPr>
              <a:t>un   morceau   de   papier   cartonné,   tu   traces   un   cercle   assez   grand   pour  </a:t>
            </a:r>
            <a:r>
              <a:rPr lang="fr-FR" dirty="0" smtClean="0">
                <a:sym typeface="Wingdings" panose="05000000000000000000" pitchFamily="2" charset="2"/>
              </a:rPr>
              <a:t> cacher   </a:t>
            </a:r>
            <a:r>
              <a:rPr lang="fr-FR" dirty="0">
                <a:sym typeface="Wingdings" panose="05000000000000000000" pitchFamily="2" charset="2"/>
              </a:rPr>
              <a:t>ton   visage.   Tu   ajoutes   deux   triangles   pour   les   oreilles.   Avec   tes   ciseaux,   tu   découpes   en   suivant   le   contour   du   dessin.</a:t>
            </a:r>
          </a:p>
          <a:p>
            <a:pPr marL="898525" lvl="1" indent="-898525" defTabSz="270000">
              <a:spcBef>
                <a:spcPts val="900"/>
              </a:spcBef>
              <a:tabLst>
                <a:tab pos="270000" algn="l"/>
              </a:tabLst>
            </a:pPr>
            <a:r>
              <a:rPr lang="fr-FR" dirty="0" smtClean="0">
                <a:solidFill>
                  <a:srgbClr val="00B050"/>
                </a:solidFill>
                <a:sym typeface="Wingdings" panose="05000000000000000000" pitchFamily="2" charset="2"/>
              </a:rPr>
              <a:t>(il) 	</a:t>
            </a:r>
            <a:r>
              <a:rPr lang="fr-FR" dirty="0" smtClean="0">
                <a:sym typeface="Wingdings" panose="05000000000000000000" pitchFamily="2" charset="2"/>
              </a:rPr>
              <a:t>Tu   </a:t>
            </a:r>
            <a:r>
              <a:rPr lang="fr-FR" dirty="0">
                <a:sym typeface="Wingdings" panose="05000000000000000000" pitchFamily="2" charset="2"/>
              </a:rPr>
              <a:t>traces   deux   yeux   obliques   de   façon   à   ce   qu’ils   soient   écartés   comme   les   tiens.   Tu   dessines   aussi   une   bouche   mince   et   tu   découpes   avec   soin   ces   trois   ouvertures.   </a:t>
            </a:r>
          </a:p>
          <a:p>
            <a:pPr marL="898525" lvl="1" indent="-898525" defTabSz="270000">
              <a:spcBef>
                <a:spcPts val="900"/>
              </a:spcBef>
              <a:tabLst>
                <a:tab pos="270000" algn="l"/>
              </a:tabLst>
            </a:pPr>
            <a:r>
              <a:rPr lang="fr-FR" dirty="0" smtClean="0">
                <a:solidFill>
                  <a:srgbClr val="00B050"/>
                </a:solidFill>
                <a:sym typeface="Wingdings" panose="05000000000000000000" pitchFamily="2" charset="2"/>
              </a:rPr>
              <a:t>(nous) 	</a:t>
            </a:r>
            <a:r>
              <a:rPr lang="fr-FR" dirty="0" smtClean="0">
                <a:sym typeface="Wingdings" panose="05000000000000000000" pitchFamily="2" charset="2"/>
              </a:rPr>
              <a:t>Tu   </a:t>
            </a:r>
            <a:r>
              <a:rPr lang="fr-FR" dirty="0">
                <a:sym typeface="Wingdings" panose="05000000000000000000" pitchFamily="2" charset="2"/>
              </a:rPr>
              <a:t>dessines   le   nez   du   chat   et   ses   moustaches.   Tu   peux   aussi,   si   tu   préfères,   coller   des   brins   de   laine   noire   ou   gris   foncé.</a:t>
            </a:r>
          </a:p>
          <a:p>
            <a:pPr marL="898525" lvl="1" indent="-898525" defTabSz="270000">
              <a:spcBef>
                <a:spcPts val="900"/>
              </a:spcBef>
              <a:tabLst>
                <a:tab pos="270000" algn="l"/>
              </a:tabLst>
            </a:pPr>
            <a:r>
              <a:rPr lang="fr-FR" dirty="0" smtClean="0">
                <a:solidFill>
                  <a:srgbClr val="00B050"/>
                </a:solidFill>
                <a:sym typeface="Wingdings" panose="05000000000000000000" pitchFamily="2" charset="2"/>
              </a:rPr>
              <a:t>(ils) 	</a:t>
            </a:r>
            <a:r>
              <a:rPr lang="fr-FR" dirty="0" smtClean="0">
                <a:sym typeface="Wingdings" panose="05000000000000000000" pitchFamily="2" charset="2"/>
              </a:rPr>
              <a:t>Tu   </a:t>
            </a:r>
            <a:r>
              <a:rPr lang="fr-FR" dirty="0">
                <a:sym typeface="Wingdings" panose="05000000000000000000" pitchFamily="2" charset="2"/>
              </a:rPr>
              <a:t>perces   un   trou   de   chaque   côté   du   masque.   Tu   passes   une   ficelle   ou   un   fil   élastique   dans   les   trous   et   tu   fais   un   nœud.</a:t>
            </a:r>
            <a:endParaRPr lang="fr-FR" dirty="0" smtClean="0">
              <a:sym typeface="Wingdings" panose="05000000000000000000" pitchFamily="2" charset="2"/>
            </a:endParaRPr>
          </a:p>
          <a:p>
            <a:pPr marL="898525" lvl="1" indent="-898525" defTabSz="270000">
              <a:spcBef>
                <a:spcPts val="900"/>
              </a:spcBef>
              <a:tabLst>
                <a:tab pos="270000" algn="l"/>
              </a:tabLst>
            </a:pPr>
            <a:r>
              <a:rPr lang="fr-FR" dirty="0">
                <a:solidFill>
                  <a:srgbClr val="00B050"/>
                </a:solidFill>
              </a:rPr>
              <a:t>(vous) </a:t>
            </a:r>
            <a:r>
              <a:rPr lang="fr-FR" dirty="0" smtClean="0">
                <a:solidFill>
                  <a:srgbClr val="00B050"/>
                </a:solidFill>
              </a:rPr>
              <a:t>	</a:t>
            </a:r>
            <a:r>
              <a:rPr lang="fr-FR" dirty="0" smtClean="0"/>
              <a:t>À   </a:t>
            </a:r>
            <a:r>
              <a:rPr lang="fr-FR" dirty="0"/>
              <a:t>partir   de   ce   modèle,   tu   peux   inventer   d’autres   masques   en   changeant   les   détails.</a:t>
            </a:r>
          </a:p>
        </p:txBody>
      </p:sp>
      <p:sp>
        <p:nvSpPr>
          <p:cNvPr id="3" name="Espace réservé du texte 2"/>
          <p:cNvSpPr>
            <a:spLocks noGrp="1"/>
          </p:cNvSpPr>
          <p:nvPr>
            <p:ph type="body" sz="quarter" idx="11"/>
          </p:nvPr>
        </p:nvSpPr>
        <p:spPr/>
        <p:txBody>
          <a:bodyPr/>
          <a:lstStyle/>
          <a:p>
            <a:r>
              <a:rPr lang="fr-FR" dirty="0" smtClean="0"/>
              <a:t>Transposition</a:t>
            </a:r>
            <a:endParaRPr lang="fr-FR" dirty="0"/>
          </a:p>
        </p:txBody>
      </p:sp>
    </p:spTree>
    <p:extLst>
      <p:ext uri="{BB962C8B-B14F-4D97-AF65-F5344CB8AC3E}">
        <p14:creationId xmlns:p14="http://schemas.microsoft.com/office/powerpoint/2010/main" val="38079749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smtClean="0"/>
              <a:t>Transforme chaque morceau en le mettant au futur, à la personne demandée.</a:t>
            </a:r>
            <a:endParaRPr lang="fr-FR" dirty="0"/>
          </a:p>
        </p:txBody>
      </p:sp>
      <p:sp>
        <p:nvSpPr>
          <p:cNvPr id="5" name="Espace réservé du texte 4"/>
          <p:cNvSpPr>
            <a:spLocks noGrp="1"/>
          </p:cNvSpPr>
          <p:nvPr>
            <p:ph type="body" sz="quarter" idx="11"/>
          </p:nvPr>
        </p:nvSpPr>
        <p:spPr>
          <a:xfrm>
            <a:off x="130993" y="692696"/>
            <a:ext cx="9643246" cy="6049417"/>
          </a:xfrm>
        </p:spPr>
        <p:txBody>
          <a:bodyPr/>
          <a:lstStyle/>
          <a:p>
            <a:pPr lvl="3">
              <a:lnSpc>
                <a:spcPct val="200000"/>
              </a:lnSpc>
            </a:pPr>
            <a:r>
              <a:rPr lang="fr-FR" u="sng" dirty="0" smtClean="0">
                <a:solidFill>
                  <a:srgbClr val="FF0000"/>
                </a:solidFill>
                <a:latin typeface="Sassoon Infant Std" pitchFamily="34" charset="0"/>
              </a:rPr>
              <a:t>tu </a:t>
            </a:r>
            <a:r>
              <a:rPr lang="fr-FR" u="sng" dirty="0" smtClean="0">
                <a:solidFill>
                  <a:srgbClr val="FF0000"/>
                </a:solidFill>
                <a:latin typeface="Sassoon Infant Std" pitchFamily="34" charset="0"/>
                <a:sym typeface="Wingdings" panose="05000000000000000000" pitchFamily="2" charset="2"/>
              </a:rPr>
              <a:t> je :</a:t>
            </a:r>
            <a:endParaRPr lang="fr-FR" u="sng" dirty="0" smtClean="0">
              <a:solidFill>
                <a:srgbClr val="FF0000"/>
              </a:solidFill>
              <a:latin typeface="Sassoon Infant Std" pitchFamily="34" charset="0"/>
            </a:endParaRPr>
          </a:p>
          <a:p>
            <a:pPr lvl="3">
              <a:lnSpc>
                <a:spcPct val="200000"/>
              </a:lnSpc>
            </a:pPr>
            <a:r>
              <a:rPr lang="fr-FR" dirty="0" smtClean="0"/>
              <a:t>Dans   </a:t>
            </a:r>
            <a:r>
              <a:rPr lang="fr-FR" dirty="0"/>
              <a:t>un   morceau   de   papier   cartonné,   tu   traces   un   cercle   assez   grand   pour   cacher   ton   visage.   Tu   ajoutes   deux   triangles   pour   les   oreilles.   Avec   tes   ciseaux,   tu   découpes   en   suivant   le   contour   du   dessin</a:t>
            </a:r>
            <a:r>
              <a:rPr lang="fr-FR" dirty="0" smtClean="0"/>
              <a:t>.</a:t>
            </a:r>
          </a:p>
          <a:p>
            <a:pPr lvl="3">
              <a:lnSpc>
                <a:spcPct val="200000"/>
              </a:lnSpc>
            </a:pPr>
            <a:endParaRPr lang="fr-FR" dirty="0" smtClean="0"/>
          </a:p>
          <a:p>
            <a:pPr lvl="3">
              <a:lnSpc>
                <a:spcPct val="200000"/>
              </a:lnSpc>
            </a:pPr>
            <a:r>
              <a:rPr lang="fr-FR" u="sng" dirty="0">
                <a:solidFill>
                  <a:srgbClr val="FF0000"/>
                </a:solidFill>
                <a:latin typeface="Sassoon Infant Std" pitchFamily="34" charset="0"/>
              </a:rPr>
              <a:t>tu </a:t>
            </a:r>
            <a:r>
              <a:rPr lang="fr-FR" u="sng" dirty="0">
                <a:solidFill>
                  <a:srgbClr val="FF0000"/>
                </a:solidFill>
                <a:latin typeface="Sassoon Infant Std" pitchFamily="34" charset="0"/>
                <a:sym typeface="Wingdings" panose="05000000000000000000" pitchFamily="2" charset="2"/>
              </a:rPr>
              <a:t> </a:t>
            </a:r>
            <a:r>
              <a:rPr lang="fr-FR" u="sng" dirty="0" smtClean="0">
                <a:solidFill>
                  <a:srgbClr val="FF0000"/>
                </a:solidFill>
                <a:latin typeface="Sassoon Infant Std" pitchFamily="34" charset="0"/>
                <a:sym typeface="Wingdings" panose="05000000000000000000" pitchFamily="2" charset="2"/>
              </a:rPr>
              <a:t>il :</a:t>
            </a:r>
            <a:endParaRPr lang="fr-FR" dirty="0"/>
          </a:p>
          <a:p>
            <a:pPr lvl="3">
              <a:lnSpc>
                <a:spcPct val="200000"/>
              </a:lnSpc>
            </a:pPr>
            <a:r>
              <a:rPr lang="fr-FR" dirty="0"/>
              <a:t>Tu   traces   deux   yeux   obliques   de   façon   à   ce   qu’ils   soient   écartés   comme   les   tiens.   Tu   dessines   aussi   une   bouche   mince   et   tu   découpes   avec   soin   ces   trois   ouvertures</a:t>
            </a:r>
            <a:r>
              <a:rPr lang="fr-FR" dirty="0" smtClean="0"/>
              <a:t>.</a:t>
            </a:r>
            <a:endParaRPr lang="fr-FR" dirty="0"/>
          </a:p>
        </p:txBody>
      </p:sp>
      <p:sp>
        <p:nvSpPr>
          <p:cNvPr id="6" name="Espace réservé du texte 5"/>
          <p:cNvSpPr>
            <a:spLocks noGrp="1"/>
          </p:cNvSpPr>
          <p:nvPr>
            <p:ph type="body" sz="quarter" idx="12"/>
          </p:nvPr>
        </p:nvSpPr>
        <p:spPr/>
        <p:txBody>
          <a:bodyPr/>
          <a:lstStyle/>
          <a:p>
            <a:r>
              <a:rPr lang="fr-FR" dirty="0" smtClean="0"/>
              <a:t>Transposition</a:t>
            </a:r>
            <a:endParaRPr lang="fr-FR" dirty="0"/>
          </a:p>
        </p:txBody>
      </p:sp>
    </p:spTree>
    <p:extLst>
      <p:ext uri="{BB962C8B-B14F-4D97-AF65-F5344CB8AC3E}">
        <p14:creationId xmlns:p14="http://schemas.microsoft.com/office/powerpoint/2010/main" val="8255419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endParaRPr lang="fr-FR" dirty="0"/>
          </a:p>
        </p:txBody>
      </p:sp>
      <p:sp>
        <p:nvSpPr>
          <p:cNvPr id="5" name="Espace réservé du texte 4"/>
          <p:cNvSpPr>
            <a:spLocks noGrp="1"/>
          </p:cNvSpPr>
          <p:nvPr>
            <p:ph type="body" sz="quarter" idx="11"/>
          </p:nvPr>
        </p:nvSpPr>
        <p:spPr>
          <a:xfrm>
            <a:off x="130993" y="584684"/>
            <a:ext cx="9643246" cy="6157429"/>
          </a:xfrm>
        </p:spPr>
        <p:txBody>
          <a:bodyPr/>
          <a:lstStyle/>
          <a:p>
            <a:pPr lvl="3">
              <a:lnSpc>
                <a:spcPct val="150000"/>
              </a:lnSpc>
            </a:pPr>
            <a:r>
              <a:rPr lang="fr-FR" u="sng" dirty="0" smtClean="0">
                <a:solidFill>
                  <a:srgbClr val="FF0000"/>
                </a:solidFill>
                <a:latin typeface="Sassoon Infant Std" pitchFamily="34" charset="0"/>
              </a:rPr>
              <a:t>tu </a:t>
            </a:r>
            <a:r>
              <a:rPr lang="fr-FR" u="sng" dirty="0" smtClean="0">
                <a:solidFill>
                  <a:srgbClr val="FF0000"/>
                </a:solidFill>
                <a:latin typeface="Sassoon Infant Std" pitchFamily="34" charset="0"/>
                <a:sym typeface="Wingdings" panose="05000000000000000000" pitchFamily="2" charset="2"/>
              </a:rPr>
              <a:t> nous :</a:t>
            </a:r>
          </a:p>
          <a:p>
            <a:pPr lvl="3">
              <a:lnSpc>
                <a:spcPct val="200000"/>
              </a:lnSpc>
            </a:pPr>
            <a:endParaRPr lang="fr-FR" u="sng" dirty="0">
              <a:solidFill>
                <a:srgbClr val="FF0000"/>
              </a:solidFill>
              <a:latin typeface="Sassoon Infant Std" pitchFamily="34" charset="0"/>
              <a:sym typeface="Wingdings" panose="05000000000000000000" pitchFamily="2" charset="2"/>
            </a:endParaRPr>
          </a:p>
          <a:p>
            <a:pPr lvl="3">
              <a:lnSpc>
                <a:spcPct val="200000"/>
              </a:lnSpc>
            </a:pPr>
            <a:endParaRPr lang="fr-FR" u="sng" dirty="0">
              <a:solidFill>
                <a:srgbClr val="FF0000"/>
              </a:solidFill>
              <a:latin typeface="Sassoon Infant Std" pitchFamily="34" charset="0"/>
            </a:endParaRPr>
          </a:p>
          <a:p>
            <a:pPr lvl="3">
              <a:lnSpc>
                <a:spcPct val="200000"/>
              </a:lnSpc>
            </a:pPr>
            <a:r>
              <a:rPr lang="fr-FR" u="sng" dirty="0" smtClean="0">
                <a:solidFill>
                  <a:srgbClr val="FF0000"/>
                </a:solidFill>
                <a:latin typeface="Sassoon Infant Std" pitchFamily="34" charset="0"/>
              </a:rPr>
              <a:t>tu </a:t>
            </a:r>
            <a:r>
              <a:rPr lang="fr-FR" u="sng" dirty="0">
                <a:solidFill>
                  <a:srgbClr val="FF0000"/>
                </a:solidFill>
                <a:latin typeface="Sassoon Infant Std" pitchFamily="34" charset="0"/>
                <a:sym typeface="Wingdings" panose="05000000000000000000" pitchFamily="2" charset="2"/>
              </a:rPr>
              <a:t> </a:t>
            </a:r>
            <a:r>
              <a:rPr lang="fr-FR" u="sng" dirty="0" smtClean="0">
                <a:solidFill>
                  <a:srgbClr val="FF0000"/>
                </a:solidFill>
                <a:latin typeface="Sassoon Infant Std" pitchFamily="34" charset="0"/>
                <a:sym typeface="Wingdings" panose="05000000000000000000" pitchFamily="2" charset="2"/>
              </a:rPr>
              <a:t>vous :</a:t>
            </a:r>
          </a:p>
          <a:p>
            <a:pPr lvl="3">
              <a:lnSpc>
                <a:spcPct val="200000"/>
              </a:lnSpc>
            </a:pPr>
            <a:endParaRPr lang="fr-FR" u="sng" dirty="0" smtClean="0">
              <a:solidFill>
                <a:srgbClr val="FF0000"/>
              </a:solidFill>
              <a:latin typeface="Sassoon Infant Std" pitchFamily="34" charset="0"/>
              <a:sym typeface="Wingdings" panose="05000000000000000000" pitchFamily="2" charset="2"/>
            </a:endParaRPr>
          </a:p>
          <a:p>
            <a:pPr lvl="3">
              <a:lnSpc>
                <a:spcPct val="200000"/>
              </a:lnSpc>
            </a:pPr>
            <a:endParaRPr lang="fr-FR" u="sng" dirty="0">
              <a:solidFill>
                <a:srgbClr val="FF0000"/>
              </a:solidFill>
              <a:latin typeface="Sassoon Infant Std" pitchFamily="34" charset="0"/>
            </a:endParaRPr>
          </a:p>
          <a:p>
            <a:pPr lvl="3">
              <a:lnSpc>
                <a:spcPct val="200000"/>
              </a:lnSpc>
            </a:pPr>
            <a:r>
              <a:rPr lang="fr-FR" u="sng" dirty="0" smtClean="0">
                <a:solidFill>
                  <a:srgbClr val="FF0000"/>
                </a:solidFill>
                <a:latin typeface="Sassoon Infant Std" pitchFamily="34" charset="0"/>
              </a:rPr>
              <a:t>tu </a:t>
            </a:r>
            <a:r>
              <a:rPr lang="fr-FR" u="sng" dirty="0">
                <a:solidFill>
                  <a:srgbClr val="FF0000"/>
                </a:solidFill>
                <a:latin typeface="Sassoon Infant Std" pitchFamily="34" charset="0"/>
                <a:sym typeface="Wingdings" panose="05000000000000000000" pitchFamily="2" charset="2"/>
              </a:rPr>
              <a:t> </a:t>
            </a:r>
            <a:r>
              <a:rPr lang="fr-FR" u="sng" dirty="0" smtClean="0">
                <a:solidFill>
                  <a:srgbClr val="FF0000"/>
                </a:solidFill>
                <a:latin typeface="Sassoon Infant Std" pitchFamily="34" charset="0"/>
                <a:sym typeface="Wingdings" panose="05000000000000000000" pitchFamily="2" charset="2"/>
              </a:rPr>
              <a:t>ils :</a:t>
            </a:r>
            <a:endParaRPr lang="fr-FR" u="sng" dirty="0">
              <a:solidFill>
                <a:srgbClr val="FF0000"/>
              </a:solidFill>
              <a:latin typeface="Sassoon Infant Std" pitchFamily="34" charset="0"/>
            </a:endParaRPr>
          </a:p>
        </p:txBody>
      </p:sp>
      <p:sp>
        <p:nvSpPr>
          <p:cNvPr id="6" name="Espace réservé du texte 5"/>
          <p:cNvSpPr>
            <a:spLocks noGrp="1"/>
          </p:cNvSpPr>
          <p:nvPr>
            <p:ph type="body" sz="quarter" idx="12"/>
          </p:nvPr>
        </p:nvSpPr>
        <p:spPr/>
        <p:txBody>
          <a:bodyPr/>
          <a:lstStyle/>
          <a:p>
            <a:r>
              <a:rPr lang="fr-FR" dirty="0" smtClean="0"/>
              <a:t>Transposition</a:t>
            </a:r>
            <a:endParaRPr lang="fr-FR" dirty="0"/>
          </a:p>
        </p:txBody>
      </p:sp>
      <p:sp>
        <p:nvSpPr>
          <p:cNvPr id="2" name="Rectangle 1"/>
          <p:cNvSpPr/>
          <p:nvPr/>
        </p:nvSpPr>
        <p:spPr>
          <a:xfrm>
            <a:off x="130993" y="836712"/>
            <a:ext cx="9643246" cy="1323439"/>
          </a:xfrm>
          <a:prstGeom prst="rect">
            <a:avLst/>
          </a:prstGeom>
        </p:spPr>
        <p:txBody>
          <a:bodyPr wrap="square">
            <a:spAutoFit/>
          </a:bodyPr>
          <a:lstStyle/>
          <a:p>
            <a:pPr marL="0" lvl="3" algn="just">
              <a:lnSpc>
                <a:spcPct val="200000"/>
              </a:lnSpc>
            </a:pPr>
            <a:r>
              <a:rPr lang="fr-FR" sz="2000" dirty="0">
                <a:solidFill>
                  <a:prstClr val="black"/>
                </a:solidFill>
              </a:rPr>
              <a:t>Tu   dessines   le   nez   du   chat   et   ses   moustaches.   Tu   peux   aussi,   si   tu   préfères,   coller   des   brins   de   laine   noire   ou   gris   foncé.</a:t>
            </a:r>
          </a:p>
        </p:txBody>
      </p:sp>
      <p:sp>
        <p:nvSpPr>
          <p:cNvPr id="3" name="Rectangle 2"/>
          <p:cNvSpPr/>
          <p:nvPr/>
        </p:nvSpPr>
        <p:spPr>
          <a:xfrm>
            <a:off x="125414" y="2636912"/>
            <a:ext cx="9643246" cy="1323439"/>
          </a:xfrm>
          <a:prstGeom prst="rect">
            <a:avLst/>
          </a:prstGeom>
        </p:spPr>
        <p:txBody>
          <a:bodyPr wrap="square">
            <a:spAutoFit/>
          </a:bodyPr>
          <a:lstStyle/>
          <a:p>
            <a:pPr marL="0" lvl="3" algn="just">
              <a:lnSpc>
                <a:spcPct val="200000"/>
              </a:lnSpc>
            </a:pPr>
            <a:r>
              <a:rPr lang="fr-FR" sz="2000" dirty="0">
                <a:solidFill>
                  <a:prstClr val="black"/>
                </a:solidFill>
              </a:rPr>
              <a:t>Tu   perces   un   trou   de   chaque   côté   du   masque.   Tu   passes   une   ficelle   ou   un   fil   élastique   dans   les   trous   et   tu   fais   un   nœud.</a:t>
            </a:r>
          </a:p>
        </p:txBody>
      </p:sp>
      <p:sp>
        <p:nvSpPr>
          <p:cNvPr id="7" name="Rectangle 6"/>
          <p:cNvSpPr/>
          <p:nvPr/>
        </p:nvSpPr>
        <p:spPr>
          <a:xfrm>
            <a:off x="119835" y="4437112"/>
            <a:ext cx="9648825" cy="1323439"/>
          </a:xfrm>
          <a:prstGeom prst="rect">
            <a:avLst/>
          </a:prstGeom>
        </p:spPr>
        <p:txBody>
          <a:bodyPr wrap="square">
            <a:spAutoFit/>
          </a:bodyPr>
          <a:lstStyle/>
          <a:p>
            <a:pPr marL="0" lvl="3" algn="just">
              <a:lnSpc>
                <a:spcPct val="200000"/>
              </a:lnSpc>
            </a:pPr>
            <a:r>
              <a:rPr lang="fr-FR" sz="2000" dirty="0">
                <a:solidFill>
                  <a:prstClr val="black"/>
                </a:solidFill>
              </a:rPr>
              <a:t>À   partir   de   ce   modèle,   tu   peux   inventer   d’autres   masques   en   changeant   les   détails.</a:t>
            </a:r>
          </a:p>
        </p:txBody>
      </p:sp>
    </p:spTree>
    <p:extLst>
      <p:ext uri="{BB962C8B-B14F-4D97-AF65-F5344CB8AC3E}">
        <p14:creationId xmlns:p14="http://schemas.microsoft.com/office/powerpoint/2010/main" val="7465375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rot="20759357">
            <a:off x="2222161" y="1975099"/>
            <a:ext cx="1853182" cy="1482223"/>
          </a:xfrm>
          <a:prstGeom prst="rect">
            <a:avLst/>
          </a:prstGeom>
          <a:noFill/>
        </p:spPr>
        <p:txBody>
          <a:bodyPr wrap="square" rtlCol="0">
            <a:spAutoFit/>
          </a:bodyPr>
          <a:lstStyle/>
          <a:p>
            <a:pPr algn="ctr"/>
            <a:r>
              <a:rPr lang="fr-FR" sz="4500" dirty="0" smtClean="0">
                <a:latin typeface="Lilly" pitchFamily="2" charset="0"/>
              </a:rPr>
              <a:t>Jour</a:t>
            </a:r>
          </a:p>
          <a:p>
            <a:pPr algn="ctr"/>
            <a:r>
              <a:rPr lang="fr-FR" sz="4500" dirty="0">
                <a:latin typeface="Lilly" pitchFamily="2" charset="0"/>
              </a:rPr>
              <a:t>5</a:t>
            </a:r>
          </a:p>
        </p:txBody>
      </p:sp>
    </p:spTree>
    <p:extLst>
      <p:ext uri="{BB962C8B-B14F-4D97-AF65-F5344CB8AC3E}">
        <p14:creationId xmlns:p14="http://schemas.microsoft.com/office/powerpoint/2010/main" val="6455786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smtClean="0"/>
              <a:t>Dans le texte, retrouver tous les déterminants.</a:t>
            </a:r>
          </a:p>
          <a:p>
            <a:r>
              <a:rPr lang="fr-FR" dirty="0" smtClean="0"/>
              <a:t>Distinguer les articles, les déterminants possessifs et les déterminants démonstratifs.</a:t>
            </a:r>
          </a:p>
          <a:p>
            <a:endParaRPr lang="fr-FR" dirty="0"/>
          </a:p>
          <a:p>
            <a:endParaRPr lang="fr-FR" dirty="0" smtClean="0"/>
          </a:p>
          <a:p>
            <a:r>
              <a:rPr lang="fr-FR" dirty="0" smtClean="0"/>
              <a:t>Transformation singulier / pluriel de groupes nominaux :</a:t>
            </a:r>
          </a:p>
          <a:p>
            <a:pPr lvl="1"/>
            <a:r>
              <a:rPr lang="fr-FR" dirty="0" smtClean="0"/>
              <a:t>un fil élastique</a:t>
            </a:r>
          </a:p>
          <a:p>
            <a:pPr lvl="1"/>
            <a:r>
              <a:rPr lang="fr-FR" dirty="0" smtClean="0"/>
              <a:t>un trou</a:t>
            </a:r>
          </a:p>
          <a:p>
            <a:pPr lvl="1"/>
            <a:r>
              <a:rPr lang="fr-FR" dirty="0" smtClean="0"/>
              <a:t>une bouche mince</a:t>
            </a:r>
          </a:p>
          <a:p>
            <a:pPr lvl="1"/>
            <a:r>
              <a:rPr lang="fr-FR" dirty="0" smtClean="0"/>
              <a:t>deux yeux obliques</a:t>
            </a:r>
          </a:p>
          <a:p>
            <a:endParaRPr lang="fr-FR" dirty="0" smtClean="0"/>
          </a:p>
          <a:p>
            <a:r>
              <a:rPr lang="fr-FR" dirty="0" smtClean="0"/>
              <a:t>Classement de ces </a:t>
            </a:r>
            <a:r>
              <a:rPr lang="fr-FR" dirty="0"/>
              <a:t>groupes nominaux dans un tableau de genre et de nombre.</a:t>
            </a:r>
          </a:p>
          <a:p>
            <a:pPr lvl="1"/>
            <a:endParaRPr lang="fr-FR" dirty="0"/>
          </a:p>
        </p:txBody>
      </p:sp>
      <p:sp>
        <p:nvSpPr>
          <p:cNvPr id="3" name="Espace réservé du texte 2"/>
          <p:cNvSpPr>
            <a:spLocks noGrp="1"/>
          </p:cNvSpPr>
          <p:nvPr>
            <p:ph type="body" sz="quarter" idx="11"/>
          </p:nvPr>
        </p:nvSpPr>
        <p:spPr/>
        <p:txBody>
          <a:bodyPr/>
          <a:lstStyle/>
          <a:p>
            <a:r>
              <a:rPr lang="fr-FR" dirty="0" smtClean="0"/>
              <a:t>Le groupe nominal</a:t>
            </a:r>
            <a:endParaRPr lang="fr-FR" dirty="0"/>
          </a:p>
        </p:txBody>
      </p:sp>
    </p:spTree>
    <p:extLst>
      <p:ext uri="{BB962C8B-B14F-4D97-AF65-F5344CB8AC3E}">
        <p14:creationId xmlns:p14="http://schemas.microsoft.com/office/powerpoint/2010/main" val="26718442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smtClean="0"/>
              <a:t>Retrouve et entoure les déterminants.</a:t>
            </a:r>
          </a:p>
          <a:p>
            <a:r>
              <a:rPr lang="fr-FR" u="none" dirty="0" smtClean="0"/>
              <a:t>En bleu pour les déterminants habituels.</a:t>
            </a:r>
          </a:p>
          <a:p>
            <a:r>
              <a:rPr lang="fr-FR" u="none" dirty="0" smtClean="0"/>
              <a:t>En vert pour ceux qui indiquent que cela appartient à quelqu’un.</a:t>
            </a:r>
          </a:p>
          <a:p>
            <a:r>
              <a:rPr lang="fr-FR" u="none" dirty="0" smtClean="0"/>
              <a:t>En orange pour ceux qui indiquent qu’on parle de quelque chose qu’on montre.</a:t>
            </a:r>
            <a:endParaRPr lang="fr-FR" u="none" dirty="0"/>
          </a:p>
        </p:txBody>
      </p:sp>
      <p:sp>
        <p:nvSpPr>
          <p:cNvPr id="5" name="Espace réservé du texte 4"/>
          <p:cNvSpPr>
            <a:spLocks noGrp="1"/>
          </p:cNvSpPr>
          <p:nvPr>
            <p:ph type="body" sz="quarter" idx="11"/>
          </p:nvPr>
        </p:nvSpPr>
        <p:spPr>
          <a:xfrm>
            <a:off x="118897" y="1744688"/>
            <a:ext cx="9643246" cy="4997426"/>
          </a:xfrm>
        </p:spPr>
        <p:txBody>
          <a:bodyPr/>
          <a:lstStyle/>
          <a:p>
            <a:pPr lvl="3">
              <a:lnSpc>
                <a:spcPct val="150000"/>
              </a:lnSpc>
            </a:pPr>
            <a:r>
              <a:rPr lang="fr-FR" sz="1900" dirty="0"/>
              <a:t>Dans   un   morceau   de   papier   cartonné,   tu   traces   un   cercle   assez   grand   pour   cacher   ton   visage.   Tu   ajoutes   deux   triangles   pour   les   oreilles.   Avec   tes   ciseaux,   tu   découpes   en   suivant   le   contour   du   dessin.</a:t>
            </a:r>
          </a:p>
          <a:p>
            <a:pPr lvl="3">
              <a:lnSpc>
                <a:spcPct val="150000"/>
              </a:lnSpc>
            </a:pPr>
            <a:r>
              <a:rPr lang="fr-FR" sz="1900" dirty="0"/>
              <a:t>Tu   traces   deux   yeux   obliques   de   façon   à   ce   qu’ils   soient   écartés   comme   les   tiens.   Tu   dessines   aussi   une   bouche   mince   et   tu   découpes   avec   soin   ces   trois   ouvertures.   </a:t>
            </a:r>
          </a:p>
          <a:p>
            <a:pPr lvl="3">
              <a:lnSpc>
                <a:spcPct val="150000"/>
              </a:lnSpc>
            </a:pPr>
            <a:r>
              <a:rPr lang="fr-FR" sz="1900" dirty="0"/>
              <a:t>Tu   dessines   le   nez   du   chat   et   ses   moustaches.   Tu   peux   aussi,   si   tu   préfères,   coller   des   brins   de   laine   noire   ou   gris   foncé.</a:t>
            </a:r>
          </a:p>
          <a:p>
            <a:pPr lvl="3">
              <a:lnSpc>
                <a:spcPct val="150000"/>
              </a:lnSpc>
            </a:pPr>
            <a:r>
              <a:rPr lang="fr-FR" sz="1900" dirty="0"/>
              <a:t>Tu   perces   un   trou   de   chaque   côté   du   masque.   Tu   passes   une   ficelle   ou   un   fil   élastique   dans   les   trous   et   tu   fais   un   nœud.</a:t>
            </a:r>
          </a:p>
          <a:p>
            <a:pPr lvl="3">
              <a:lnSpc>
                <a:spcPct val="150000"/>
              </a:lnSpc>
            </a:pPr>
            <a:r>
              <a:rPr lang="fr-FR" sz="1900" dirty="0"/>
              <a:t>À   partir   de   ce   modèle,   tu   peux   inventer   d’autres   masques   en   changeant   les   détails.</a:t>
            </a:r>
          </a:p>
        </p:txBody>
      </p:sp>
      <p:sp>
        <p:nvSpPr>
          <p:cNvPr id="6" name="Espace réservé du texte 5"/>
          <p:cNvSpPr>
            <a:spLocks noGrp="1"/>
          </p:cNvSpPr>
          <p:nvPr>
            <p:ph type="body" sz="quarter" idx="12"/>
          </p:nvPr>
        </p:nvSpPr>
        <p:spPr/>
        <p:txBody>
          <a:bodyPr/>
          <a:lstStyle/>
          <a:p>
            <a:r>
              <a:rPr lang="fr-FR" dirty="0" smtClean="0"/>
              <a:t>Le nom commun</a:t>
            </a:r>
            <a:endParaRPr lang="fr-FR" dirty="0"/>
          </a:p>
        </p:txBody>
      </p:sp>
    </p:spTree>
    <p:extLst>
      <p:ext uri="{BB962C8B-B14F-4D97-AF65-F5344CB8AC3E}">
        <p14:creationId xmlns:p14="http://schemas.microsoft.com/office/powerpoint/2010/main" val="18154795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smtClean="0"/>
              <a:t>Transforme les groupes de mots en les mettant au pluriel ou au singulier.</a:t>
            </a:r>
          </a:p>
          <a:p>
            <a:pPr lvl="2"/>
            <a:r>
              <a:rPr lang="fr-FR" dirty="0" err="1" smtClean="0"/>
              <a:t>²un</a:t>
            </a:r>
            <a:r>
              <a:rPr lang="fr-FR" dirty="0" smtClean="0"/>
              <a:t> </a:t>
            </a:r>
            <a:r>
              <a:rPr lang="fr-FR" dirty="0" err="1" smtClean="0"/>
              <a:t>²fil</a:t>
            </a:r>
            <a:r>
              <a:rPr lang="fr-FR" dirty="0" smtClean="0"/>
              <a:t> élastique 	</a:t>
            </a:r>
            <a:r>
              <a:rPr lang="fr-FR" sz="1800" dirty="0" smtClean="0">
                <a:sym typeface="Wingdings" panose="05000000000000000000" pitchFamily="2" charset="2"/>
              </a:rPr>
              <a:t></a:t>
            </a:r>
            <a:endParaRPr lang="fr-FR" sz="1800" dirty="0"/>
          </a:p>
          <a:p>
            <a:pPr lvl="2"/>
            <a:r>
              <a:rPr lang="fr-FR" dirty="0" err="1" smtClean="0"/>
              <a:t>²un</a:t>
            </a:r>
            <a:r>
              <a:rPr lang="fr-FR" dirty="0" smtClean="0"/>
              <a:t> </a:t>
            </a:r>
            <a:r>
              <a:rPr lang="fr-FR" dirty="0" err="1" smtClean="0"/>
              <a:t>²trou</a:t>
            </a:r>
            <a:r>
              <a:rPr lang="fr-FR" dirty="0" smtClean="0"/>
              <a:t>		</a:t>
            </a:r>
            <a:r>
              <a:rPr lang="fr-FR" sz="1800" dirty="0">
                <a:sym typeface="Wingdings" panose="05000000000000000000" pitchFamily="2" charset="2"/>
              </a:rPr>
              <a:t></a:t>
            </a:r>
            <a:r>
              <a:rPr lang="fr-FR" dirty="0" smtClean="0">
                <a:sym typeface="Wingdings" panose="05000000000000000000" pitchFamily="2" charset="2"/>
              </a:rPr>
              <a:t> </a:t>
            </a:r>
            <a:endParaRPr lang="fr-FR" dirty="0"/>
          </a:p>
          <a:p>
            <a:pPr lvl="2"/>
            <a:r>
              <a:rPr lang="fr-FR" dirty="0" err="1" smtClean="0"/>
              <a:t>²une</a:t>
            </a:r>
            <a:r>
              <a:rPr lang="fr-FR" dirty="0" smtClean="0"/>
              <a:t> </a:t>
            </a:r>
            <a:r>
              <a:rPr lang="fr-FR" dirty="0" err="1" smtClean="0"/>
              <a:t>²bouche</a:t>
            </a:r>
            <a:r>
              <a:rPr lang="fr-FR" dirty="0" smtClean="0"/>
              <a:t> mince	</a:t>
            </a:r>
            <a:r>
              <a:rPr lang="fr-FR" sz="1800" dirty="0">
                <a:sym typeface="Wingdings" panose="05000000000000000000" pitchFamily="2" charset="2"/>
              </a:rPr>
              <a:t></a:t>
            </a:r>
            <a:r>
              <a:rPr lang="fr-FR" dirty="0" smtClean="0">
                <a:sym typeface="Wingdings" panose="05000000000000000000" pitchFamily="2" charset="2"/>
              </a:rPr>
              <a:t> </a:t>
            </a:r>
            <a:endParaRPr lang="fr-FR" dirty="0"/>
          </a:p>
          <a:p>
            <a:pPr lvl="2"/>
            <a:r>
              <a:rPr lang="fr-FR" dirty="0" err="1" smtClean="0"/>
              <a:t>²deux</a:t>
            </a:r>
            <a:r>
              <a:rPr lang="fr-FR" dirty="0" smtClean="0"/>
              <a:t> </a:t>
            </a:r>
            <a:r>
              <a:rPr lang="fr-FR" dirty="0" err="1" smtClean="0"/>
              <a:t>²yeux</a:t>
            </a:r>
            <a:r>
              <a:rPr lang="fr-FR" dirty="0" smtClean="0"/>
              <a:t> </a:t>
            </a:r>
            <a:r>
              <a:rPr lang="fr-FR" dirty="0" err="1" smtClean="0"/>
              <a:t>²oblique</a:t>
            </a:r>
            <a:r>
              <a:rPr lang="fr-FR" dirty="0" smtClean="0"/>
              <a:t>$	</a:t>
            </a:r>
            <a:r>
              <a:rPr lang="fr-FR" sz="1800" dirty="0">
                <a:sym typeface="Wingdings" panose="05000000000000000000" pitchFamily="2" charset="2"/>
              </a:rPr>
              <a:t></a:t>
            </a:r>
            <a:endParaRPr lang="fr-FR" sz="1800" dirty="0"/>
          </a:p>
        </p:txBody>
      </p:sp>
      <p:sp>
        <p:nvSpPr>
          <p:cNvPr id="4" name="Espace réservé du texte 3"/>
          <p:cNvSpPr>
            <a:spLocks noGrp="1"/>
          </p:cNvSpPr>
          <p:nvPr>
            <p:ph type="body" sz="quarter" idx="12"/>
          </p:nvPr>
        </p:nvSpPr>
        <p:spPr/>
        <p:txBody>
          <a:bodyPr/>
          <a:lstStyle/>
          <a:p>
            <a:r>
              <a:rPr lang="fr-FR" dirty="0" smtClean="0"/>
              <a:t>Le nom commun</a:t>
            </a:r>
            <a:endParaRPr lang="fr-FR" dirty="0"/>
          </a:p>
        </p:txBody>
      </p:sp>
    </p:spTree>
    <p:extLst>
      <p:ext uri="{BB962C8B-B14F-4D97-AF65-F5344CB8AC3E}">
        <p14:creationId xmlns:p14="http://schemas.microsoft.com/office/powerpoint/2010/main" val="39150118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smtClean="0"/>
              <a:t>Classe tous ces groupes de mots suivants dans le tableau.</a:t>
            </a:r>
            <a:endParaRPr lang="fr-FR" dirty="0"/>
          </a:p>
        </p:txBody>
      </p:sp>
      <p:sp>
        <p:nvSpPr>
          <p:cNvPr id="4" name="Espace réservé du texte 3"/>
          <p:cNvSpPr>
            <a:spLocks noGrp="1"/>
          </p:cNvSpPr>
          <p:nvPr>
            <p:ph type="body" sz="quarter" idx="12"/>
          </p:nvPr>
        </p:nvSpPr>
        <p:spPr/>
        <p:txBody>
          <a:bodyPr/>
          <a:lstStyle/>
          <a:p>
            <a:r>
              <a:rPr lang="fr-FR" dirty="0" smtClean="0"/>
              <a:t>Le nom commun</a:t>
            </a:r>
            <a:endParaRPr lang="fr-FR" dirty="0"/>
          </a:p>
        </p:txBody>
      </p:sp>
      <p:graphicFrame>
        <p:nvGraphicFramePr>
          <p:cNvPr id="6" name="Tableau 5"/>
          <p:cNvGraphicFramePr>
            <a:graphicFrameLocks noGrp="1"/>
          </p:cNvGraphicFramePr>
          <p:nvPr>
            <p:extLst>
              <p:ext uri="{D42A27DB-BD31-4B8C-83A1-F6EECF244321}">
                <p14:modId xmlns:p14="http://schemas.microsoft.com/office/powerpoint/2010/main" val="3347248644"/>
              </p:ext>
            </p:extLst>
          </p:nvPr>
        </p:nvGraphicFramePr>
        <p:xfrm>
          <a:off x="198091" y="2276872"/>
          <a:ext cx="9433048" cy="4380320"/>
        </p:xfrm>
        <a:graphic>
          <a:graphicData uri="http://schemas.openxmlformats.org/drawingml/2006/table">
            <a:tbl>
              <a:tblPr firstRow="1" bandRow="1">
                <a:tableStyleId>{5940675A-B579-460E-94D1-54222C63F5DA}</a:tableStyleId>
              </a:tblPr>
              <a:tblGrid>
                <a:gridCol w="1296144"/>
                <a:gridCol w="4176464"/>
                <a:gridCol w="3960440"/>
              </a:tblGrid>
              <a:tr h="275864">
                <a:tc>
                  <a:txBody>
                    <a:bodyPr/>
                    <a:lstStyle/>
                    <a:p>
                      <a:pPr algn="ctr"/>
                      <a:endParaRPr lang="fr-FR" dirty="0"/>
                    </a:p>
                  </a:txBody>
                  <a:tcPr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tcPr>
                </a:tc>
                <a:tc>
                  <a:txBody>
                    <a:bodyPr/>
                    <a:lstStyle/>
                    <a:p>
                      <a:pPr algn="ctr"/>
                      <a:r>
                        <a:rPr lang="fr-FR" dirty="0" smtClean="0"/>
                        <a:t>masculin</a:t>
                      </a:r>
                      <a:endParaRPr lang="fr-FR" dirty="0"/>
                    </a:p>
                  </a:txBody>
                  <a:tcPr anchor="ctr">
                    <a:solidFill>
                      <a:schemeClr val="bg1">
                        <a:lumMod val="95000"/>
                      </a:schemeClr>
                    </a:solidFill>
                  </a:tcPr>
                </a:tc>
                <a:tc>
                  <a:txBody>
                    <a:bodyPr/>
                    <a:lstStyle/>
                    <a:p>
                      <a:pPr algn="ctr"/>
                      <a:r>
                        <a:rPr lang="fr-FR" dirty="0" smtClean="0"/>
                        <a:t>féminin</a:t>
                      </a:r>
                      <a:endParaRPr lang="fr-FR" dirty="0"/>
                    </a:p>
                  </a:txBody>
                  <a:tcPr anchor="ctr">
                    <a:solidFill>
                      <a:schemeClr val="bg1">
                        <a:lumMod val="95000"/>
                      </a:schemeClr>
                    </a:solidFill>
                  </a:tcPr>
                </a:tc>
              </a:tr>
              <a:tr h="1998336">
                <a:tc>
                  <a:txBody>
                    <a:bodyPr/>
                    <a:lstStyle/>
                    <a:p>
                      <a:pPr algn="ctr"/>
                      <a:r>
                        <a:rPr lang="fr-FR" dirty="0" smtClean="0"/>
                        <a:t>singulier</a:t>
                      </a:r>
                      <a:endParaRPr lang="fr-FR" dirty="0"/>
                    </a:p>
                  </a:txBody>
                  <a:tcPr anchor="ctr">
                    <a:solidFill>
                      <a:schemeClr val="bg1">
                        <a:lumMod val="95000"/>
                      </a:schemeClr>
                    </a:solidFill>
                  </a:tcPr>
                </a:tc>
                <a:tc>
                  <a:txBody>
                    <a:bodyPr/>
                    <a:lstStyle/>
                    <a:p>
                      <a:pPr algn="ctr"/>
                      <a:endParaRPr lang="fr-FR" dirty="0"/>
                    </a:p>
                  </a:txBody>
                  <a:tcPr anchor="ctr"/>
                </a:tc>
                <a:tc>
                  <a:txBody>
                    <a:bodyPr/>
                    <a:lstStyle/>
                    <a:p>
                      <a:pPr algn="ctr"/>
                      <a:endParaRPr lang="fr-FR" dirty="0"/>
                    </a:p>
                  </a:txBody>
                  <a:tcPr anchor="ctr"/>
                </a:tc>
              </a:tr>
              <a:tr h="2016224">
                <a:tc>
                  <a:txBody>
                    <a:bodyPr/>
                    <a:lstStyle/>
                    <a:p>
                      <a:pPr algn="ctr"/>
                      <a:r>
                        <a:rPr lang="fr-FR" dirty="0" smtClean="0"/>
                        <a:t>pluriel</a:t>
                      </a:r>
                      <a:endParaRPr lang="fr-FR" dirty="0"/>
                    </a:p>
                  </a:txBody>
                  <a:tcPr anchor="ctr">
                    <a:solidFill>
                      <a:schemeClr val="bg1">
                        <a:lumMod val="95000"/>
                      </a:schemeClr>
                    </a:solidFill>
                  </a:tcPr>
                </a:tc>
                <a:tc>
                  <a:txBody>
                    <a:bodyPr/>
                    <a:lstStyle/>
                    <a:p>
                      <a:pPr algn="ctr"/>
                      <a:endParaRPr lang="fr-FR" dirty="0"/>
                    </a:p>
                  </a:txBody>
                  <a:tcPr anchor="ctr"/>
                </a:tc>
                <a:tc>
                  <a:txBody>
                    <a:bodyPr/>
                    <a:lstStyle/>
                    <a:p>
                      <a:pPr algn="ctr"/>
                      <a:endParaRPr lang="fr-FR" dirty="0"/>
                    </a:p>
                  </a:txBody>
                  <a:tcPr anchor="ctr"/>
                </a:tc>
              </a:tr>
            </a:tbl>
          </a:graphicData>
        </a:graphic>
      </p:graphicFrame>
    </p:spTree>
    <p:extLst>
      <p:ext uri="{BB962C8B-B14F-4D97-AF65-F5344CB8AC3E}">
        <p14:creationId xmlns:p14="http://schemas.microsoft.com/office/powerpoint/2010/main" val="31710713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rot="20759357">
            <a:off x="2222161" y="2016019"/>
            <a:ext cx="1853182" cy="1400383"/>
          </a:xfrm>
          <a:prstGeom prst="rect">
            <a:avLst/>
          </a:prstGeom>
          <a:noFill/>
        </p:spPr>
        <p:txBody>
          <a:bodyPr wrap="square" rtlCol="0">
            <a:spAutoFit/>
          </a:bodyPr>
          <a:lstStyle/>
          <a:p>
            <a:pPr algn="ctr"/>
            <a:r>
              <a:rPr lang="fr-FR" sz="4500" dirty="0" smtClean="0">
                <a:latin typeface="Lilly" pitchFamily="2" charset="0"/>
              </a:rPr>
              <a:t>Jour</a:t>
            </a:r>
          </a:p>
          <a:p>
            <a:pPr algn="ctr"/>
            <a:r>
              <a:rPr lang="fr-FR" sz="4000" dirty="0" smtClean="0">
                <a:latin typeface="Lilly" pitchFamily="2" charset="0"/>
              </a:rPr>
              <a:t>(2)</a:t>
            </a:r>
            <a:endParaRPr lang="fr-FR" sz="4000" dirty="0">
              <a:latin typeface="Lilly" pitchFamily="2" charset="0"/>
            </a:endParaRPr>
          </a:p>
        </p:txBody>
      </p:sp>
    </p:spTree>
    <p:extLst>
      <p:ext uri="{BB962C8B-B14F-4D97-AF65-F5344CB8AC3E}">
        <p14:creationId xmlns:p14="http://schemas.microsoft.com/office/powerpoint/2010/main" val="16036162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r>
              <a:rPr lang="fr-FR" dirty="0" smtClean="0"/>
              <a:t>Réaliser un masque de chat</a:t>
            </a:r>
            <a:endParaRPr lang="fr-FR" dirty="0"/>
          </a:p>
        </p:txBody>
      </p:sp>
      <p:sp>
        <p:nvSpPr>
          <p:cNvPr id="6" name="Espace réservé du texte 5"/>
          <p:cNvSpPr>
            <a:spLocks noGrp="1"/>
          </p:cNvSpPr>
          <p:nvPr>
            <p:ph type="body" sz="quarter" idx="10"/>
          </p:nvPr>
        </p:nvSpPr>
        <p:spPr/>
        <p:txBody>
          <a:bodyPr/>
          <a:lstStyle/>
          <a:p>
            <a:pPr marL="457200" indent="-457200">
              <a:buFont typeface="+mj-lt"/>
              <a:buAutoNum type="arabicPeriod"/>
            </a:pPr>
            <a:r>
              <a:rPr lang="fr-FR" dirty="0"/>
              <a:t>Dans   un   morceau   de   papier   cartonné,   tu   traces   un   cercle   assez   grand   pour   cacher   ton   visage.   Tu   ajoutes   deux   triangles   pour   les   oreilles.   Avec   tes   ciseaux,   tu   découpes   en   suivant   le   contour   du   dessin.</a:t>
            </a:r>
          </a:p>
          <a:p>
            <a:pPr marL="457200" indent="-457200">
              <a:buFont typeface="+mj-lt"/>
              <a:buAutoNum type="arabicPeriod"/>
            </a:pPr>
            <a:r>
              <a:rPr lang="fr-FR" dirty="0"/>
              <a:t>Tu   traces   deux   yeux   obliques   de   façon   à   ce   qu’ils   soient   écartés   comme   les   tiens.   Tu   dessines   aussi   une   bouche   mince   et   tu   découpes   avec   soin   ces   trois   ouvertures.   </a:t>
            </a:r>
          </a:p>
          <a:p>
            <a:pPr marL="457200" indent="-457200">
              <a:buFont typeface="+mj-lt"/>
              <a:buAutoNum type="arabicPeriod"/>
            </a:pPr>
            <a:r>
              <a:rPr lang="fr-FR" dirty="0"/>
              <a:t>Tu   dessines   le   nez   du   chat   et   ses   moustaches.   Tu   peux   aussi,   si   tu   préfères,   coller   des   brins   de   laine   noire   ou   gris   foncé.</a:t>
            </a:r>
          </a:p>
          <a:p>
            <a:pPr marL="457200" indent="-457200">
              <a:buFont typeface="+mj-lt"/>
              <a:buAutoNum type="arabicPeriod"/>
            </a:pPr>
            <a:r>
              <a:rPr lang="fr-FR" dirty="0"/>
              <a:t>Tu   perces   un   trou   de   chaque   côté   du   masque.   Tu   passes   une   ficelle   ou   un   fil   élastique   dans   les   trous   et   tu   fais   un   nœud.</a:t>
            </a:r>
          </a:p>
          <a:p>
            <a:pPr>
              <a:spcBef>
                <a:spcPts val="1200"/>
              </a:spcBef>
            </a:pPr>
            <a:r>
              <a:rPr lang="fr-FR" dirty="0"/>
              <a:t>À   partir   de   ce   modèle,   tu   peux   inventer   d’autres   masques   en   changeant   les   détails.</a:t>
            </a:r>
          </a:p>
        </p:txBody>
      </p:sp>
    </p:spTree>
    <p:extLst>
      <p:ext uri="{BB962C8B-B14F-4D97-AF65-F5344CB8AC3E}">
        <p14:creationId xmlns:p14="http://schemas.microsoft.com/office/powerpoint/2010/main" val="13337485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smtClean="0"/>
              <a:t>Questions orales et collectives ?</a:t>
            </a:r>
          </a:p>
          <a:p>
            <a:endParaRPr lang="fr-FR" dirty="0"/>
          </a:p>
          <a:p>
            <a:r>
              <a:rPr lang="fr-FR" dirty="0" smtClean="0"/>
              <a:t>De quelle sorte de texte s’agit-il ?</a:t>
            </a:r>
          </a:p>
          <a:p>
            <a:r>
              <a:rPr lang="fr-FR" dirty="0" smtClean="0">
                <a:sym typeface="Wingdings" panose="05000000000000000000" pitchFamily="2" charset="2"/>
              </a:rPr>
              <a:t> Cette fois-ci c’est un texte pour fabriquer quelque chose : une notice de fabrication.</a:t>
            </a:r>
          </a:p>
          <a:p>
            <a:endParaRPr lang="fr-FR" dirty="0">
              <a:sym typeface="Wingdings" panose="05000000000000000000" pitchFamily="2" charset="2"/>
            </a:endParaRPr>
          </a:p>
          <a:p>
            <a:r>
              <a:rPr lang="fr-FR" dirty="0" smtClean="0">
                <a:sym typeface="Wingdings" panose="05000000000000000000" pitchFamily="2" charset="2"/>
              </a:rPr>
              <a:t>Comment le voit-on ?</a:t>
            </a:r>
          </a:p>
          <a:p>
            <a:r>
              <a:rPr lang="fr-FR" dirty="0" smtClean="0">
                <a:sym typeface="Wingdings" panose="05000000000000000000" pitchFamily="2" charset="2"/>
              </a:rPr>
              <a:t> Il y a des ordres.</a:t>
            </a:r>
          </a:p>
          <a:p>
            <a:endParaRPr lang="fr-FR" dirty="0">
              <a:sym typeface="Wingdings" panose="05000000000000000000" pitchFamily="2" charset="2"/>
            </a:endParaRPr>
          </a:p>
          <a:p>
            <a:r>
              <a:rPr lang="fr-FR" dirty="0" smtClean="0">
                <a:sym typeface="Wingdings" panose="05000000000000000000" pitchFamily="2" charset="2"/>
              </a:rPr>
              <a:t>À qui sont adressés les ordres ?</a:t>
            </a:r>
          </a:p>
          <a:p>
            <a:r>
              <a:rPr lang="fr-FR" dirty="0" smtClean="0">
                <a:sym typeface="Wingdings" panose="05000000000000000000" pitchFamily="2" charset="2"/>
              </a:rPr>
              <a:t> à toi.</a:t>
            </a:r>
          </a:p>
          <a:p>
            <a:endParaRPr lang="fr-FR" dirty="0" smtClean="0">
              <a:sym typeface="Wingdings" panose="05000000000000000000" pitchFamily="2" charset="2"/>
            </a:endParaRPr>
          </a:p>
          <a:p>
            <a:r>
              <a:rPr lang="fr-FR" dirty="0" smtClean="0">
                <a:sym typeface="Wingdings" panose="05000000000000000000" pitchFamily="2" charset="2"/>
              </a:rPr>
              <a:t>À quel temps est-ce texte ?</a:t>
            </a:r>
          </a:p>
          <a:p>
            <a:r>
              <a:rPr lang="fr-FR" dirty="0" smtClean="0">
                <a:sym typeface="Wingdings" panose="05000000000000000000" pitchFamily="2" charset="2"/>
              </a:rPr>
              <a:t> Au présent.</a:t>
            </a:r>
          </a:p>
          <a:p>
            <a:endParaRPr lang="fr-FR" dirty="0">
              <a:sym typeface="Wingdings" panose="05000000000000000000" pitchFamily="2" charset="2"/>
            </a:endParaRPr>
          </a:p>
          <a:p>
            <a:r>
              <a:rPr lang="fr-FR" dirty="0" smtClean="0">
                <a:sym typeface="Wingdings" panose="05000000000000000000" pitchFamily="2" charset="2"/>
              </a:rPr>
              <a:t>Récapituler tous les ordres du texte en cherchant les verbes.</a:t>
            </a:r>
          </a:p>
        </p:txBody>
      </p:sp>
      <p:sp>
        <p:nvSpPr>
          <p:cNvPr id="5" name="Espace réservé du texte 4"/>
          <p:cNvSpPr>
            <a:spLocks noGrp="1"/>
          </p:cNvSpPr>
          <p:nvPr>
            <p:ph type="body" sz="quarter" idx="11"/>
          </p:nvPr>
        </p:nvSpPr>
        <p:spPr/>
        <p:txBody>
          <a:bodyPr/>
          <a:lstStyle/>
          <a:p>
            <a:r>
              <a:rPr lang="fr-FR" dirty="0" smtClean="0"/>
              <a:t>Compréhension</a:t>
            </a:r>
            <a:endParaRPr lang="fr-FR" dirty="0"/>
          </a:p>
        </p:txBody>
      </p:sp>
    </p:spTree>
    <p:extLst>
      <p:ext uri="{BB962C8B-B14F-4D97-AF65-F5344CB8AC3E}">
        <p14:creationId xmlns:p14="http://schemas.microsoft.com/office/powerpoint/2010/main" val="1554558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smtClean="0"/>
              <a:t>Encadrer en rouge les verbes conjugués du texte.</a:t>
            </a:r>
            <a:endParaRPr lang="fr-FR" dirty="0"/>
          </a:p>
        </p:txBody>
      </p:sp>
      <p:sp>
        <p:nvSpPr>
          <p:cNvPr id="5" name="Espace réservé du texte 4"/>
          <p:cNvSpPr>
            <a:spLocks noGrp="1"/>
          </p:cNvSpPr>
          <p:nvPr>
            <p:ph type="body" sz="quarter" idx="11"/>
          </p:nvPr>
        </p:nvSpPr>
        <p:spPr>
          <a:xfrm>
            <a:off x="130993" y="836712"/>
            <a:ext cx="9643246" cy="5905401"/>
          </a:xfrm>
        </p:spPr>
        <p:txBody>
          <a:bodyPr/>
          <a:lstStyle/>
          <a:p>
            <a:pPr marL="457200" lvl="3" indent="-457200">
              <a:lnSpc>
                <a:spcPct val="150000"/>
              </a:lnSpc>
              <a:buFont typeface="+mj-lt"/>
              <a:buAutoNum type="arabicPeriod"/>
            </a:pPr>
            <a:r>
              <a:rPr lang="fr-FR" dirty="0"/>
              <a:t>Dans   un   morceau   de   papier   cartonné,   tu   traces   un   cercle   assez   grand   pour   cacher   ton   visage.   Tu   ajoutes   deux   triangles   pour   les   oreilles.   Avec   tes   ciseaux,   tu   découpes   en   suivant   le   contour   du   dessin.</a:t>
            </a:r>
          </a:p>
          <a:p>
            <a:pPr marL="457200" lvl="3" indent="-457200">
              <a:lnSpc>
                <a:spcPct val="150000"/>
              </a:lnSpc>
              <a:buFont typeface="+mj-lt"/>
              <a:buAutoNum type="arabicPeriod"/>
            </a:pPr>
            <a:r>
              <a:rPr lang="fr-FR" dirty="0"/>
              <a:t>Tu   traces   deux   yeux   obliques   de   façon   à   ce   qu’ils   soient   écartés   comme   les   tiens.   Tu   dessines   aussi   une   bouche   mince   et   tu   découpes   avec   soin   ces   trois   ouvertures.   </a:t>
            </a:r>
          </a:p>
          <a:p>
            <a:pPr marL="457200" lvl="3" indent="-457200">
              <a:lnSpc>
                <a:spcPct val="150000"/>
              </a:lnSpc>
              <a:buFont typeface="+mj-lt"/>
              <a:buAutoNum type="arabicPeriod"/>
            </a:pPr>
            <a:r>
              <a:rPr lang="fr-FR" dirty="0"/>
              <a:t>Tu   dessines   le   nez   du   chat   et   ses   moustaches.   Tu   peux   aussi,   si   tu   préfères,   coller   des   brins   de   laine   noire   ou   gris   foncé.</a:t>
            </a:r>
          </a:p>
          <a:p>
            <a:pPr marL="457200" lvl="3" indent="-457200">
              <a:lnSpc>
                <a:spcPct val="150000"/>
              </a:lnSpc>
              <a:buFont typeface="+mj-lt"/>
              <a:buAutoNum type="arabicPeriod"/>
            </a:pPr>
            <a:r>
              <a:rPr lang="fr-FR" dirty="0"/>
              <a:t>Tu   perces   un   trou   de   chaque   côté   du   masque.   Tu   passes   une   ficelle   ou   un   fil   élastique   dans   les   trous   et   tu   fais   un   nœud.</a:t>
            </a:r>
          </a:p>
          <a:p>
            <a:pPr lvl="3">
              <a:lnSpc>
                <a:spcPct val="150000"/>
              </a:lnSpc>
            </a:pPr>
            <a:r>
              <a:rPr lang="fr-FR" dirty="0"/>
              <a:t>À   partir   de   ce   modèle,   tu   peux   inventer   d’autres   masques   en   changeant   les   détails.</a:t>
            </a:r>
          </a:p>
        </p:txBody>
      </p:sp>
      <p:sp>
        <p:nvSpPr>
          <p:cNvPr id="6" name="Espace réservé du texte 5"/>
          <p:cNvSpPr>
            <a:spLocks noGrp="1"/>
          </p:cNvSpPr>
          <p:nvPr>
            <p:ph type="body" sz="quarter" idx="12"/>
          </p:nvPr>
        </p:nvSpPr>
        <p:spPr/>
        <p:txBody>
          <a:bodyPr/>
          <a:lstStyle/>
          <a:p>
            <a:r>
              <a:rPr lang="fr-FR" dirty="0" smtClean="0"/>
              <a:t>Le texte</a:t>
            </a:r>
            <a:endParaRPr lang="fr-FR" dirty="0"/>
          </a:p>
        </p:txBody>
      </p:sp>
    </p:spTree>
    <p:extLst>
      <p:ext uri="{BB962C8B-B14F-4D97-AF65-F5344CB8AC3E}">
        <p14:creationId xmlns:p14="http://schemas.microsoft.com/office/powerpoint/2010/main" val="13903048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rot="20759357">
            <a:off x="2222161" y="1975099"/>
            <a:ext cx="1853182" cy="1482223"/>
          </a:xfrm>
          <a:prstGeom prst="rect">
            <a:avLst/>
          </a:prstGeom>
          <a:noFill/>
        </p:spPr>
        <p:txBody>
          <a:bodyPr wrap="square" rtlCol="0">
            <a:spAutoFit/>
          </a:bodyPr>
          <a:lstStyle/>
          <a:p>
            <a:pPr algn="ctr"/>
            <a:r>
              <a:rPr lang="fr-FR" sz="4500" dirty="0" smtClean="0">
                <a:latin typeface="Lilly" pitchFamily="2" charset="0"/>
              </a:rPr>
              <a:t>Jour</a:t>
            </a:r>
          </a:p>
          <a:p>
            <a:pPr algn="ctr"/>
            <a:r>
              <a:rPr lang="fr-FR" sz="4500" dirty="0" smtClean="0">
                <a:latin typeface="Lilly" pitchFamily="2" charset="0"/>
              </a:rPr>
              <a:t>3</a:t>
            </a:r>
            <a:endParaRPr lang="fr-FR" sz="4500" dirty="0">
              <a:latin typeface="Lilly" pitchFamily="2" charset="0"/>
            </a:endParaRPr>
          </a:p>
        </p:txBody>
      </p:sp>
    </p:spTree>
    <p:extLst>
      <p:ext uri="{BB962C8B-B14F-4D97-AF65-F5344CB8AC3E}">
        <p14:creationId xmlns:p14="http://schemas.microsoft.com/office/powerpoint/2010/main" val="15551631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smtClean="0"/>
              <a:t>Transformation affirmatif / négatif :</a:t>
            </a:r>
          </a:p>
          <a:p>
            <a:pPr lvl="1"/>
            <a:r>
              <a:rPr lang="fr-FR" dirty="0" smtClean="0"/>
              <a:t>Tu perces un trou de chaque côté du masque.</a:t>
            </a:r>
          </a:p>
          <a:p>
            <a:endParaRPr lang="fr-FR" dirty="0"/>
          </a:p>
          <a:p>
            <a:endParaRPr lang="fr-FR" dirty="0" smtClean="0"/>
          </a:p>
          <a:p>
            <a:r>
              <a:rPr lang="fr-FR" dirty="0" smtClean="0"/>
              <a:t>Phrase interrogative :</a:t>
            </a:r>
          </a:p>
          <a:p>
            <a:r>
              <a:rPr lang="fr-FR" dirty="0" smtClean="0"/>
              <a:t>Quelle est la question qui donne la réponse suivante ?</a:t>
            </a:r>
          </a:p>
          <a:p>
            <a:pPr lvl="1"/>
            <a:r>
              <a:rPr lang="fr-FR" dirty="0" smtClean="0"/>
              <a:t>Tu perces un trou </a:t>
            </a:r>
            <a:r>
              <a:rPr lang="fr-FR" u="sng" dirty="0" smtClean="0"/>
              <a:t>de chaque côté du masque</a:t>
            </a:r>
            <a:r>
              <a:rPr lang="fr-FR" dirty="0" smtClean="0"/>
              <a:t>.</a:t>
            </a:r>
          </a:p>
          <a:p>
            <a:endParaRPr lang="fr-FR" dirty="0" smtClean="0"/>
          </a:p>
          <a:p>
            <a:endParaRPr lang="fr-FR" dirty="0"/>
          </a:p>
          <a:p>
            <a:r>
              <a:rPr lang="fr-FR" dirty="0" smtClean="0"/>
              <a:t>Analyse fonctionnelle de phrases : sujet / verbe / infinitif</a:t>
            </a:r>
          </a:p>
          <a:p>
            <a:pPr lvl="1"/>
            <a:r>
              <a:rPr lang="fr-FR" dirty="0" smtClean="0"/>
              <a:t>Avec soin, les élèves découpent les yeux et la bouche.</a:t>
            </a:r>
            <a:endParaRPr lang="fr-FR" dirty="0"/>
          </a:p>
        </p:txBody>
      </p:sp>
      <p:sp>
        <p:nvSpPr>
          <p:cNvPr id="3" name="Espace réservé du texte 2"/>
          <p:cNvSpPr>
            <a:spLocks noGrp="1"/>
          </p:cNvSpPr>
          <p:nvPr>
            <p:ph type="body" sz="quarter" idx="11"/>
          </p:nvPr>
        </p:nvSpPr>
        <p:spPr/>
        <p:txBody>
          <a:bodyPr/>
          <a:lstStyle/>
          <a:p>
            <a:r>
              <a:rPr lang="fr-FR" dirty="0" smtClean="0"/>
              <a:t>Les phrases</a:t>
            </a:r>
            <a:endParaRPr lang="fr-FR" dirty="0"/>
          </a:p>
        </p:txBody>
      </p:sp>
    </p:spTree>
    <p:extLst>
      <p:ext uri="{BB962C8B-B14F-4D97-AF65-F5344CB8AC3E}">
        <p14:creationId xmlns:p14="http://schemas.microsoft.com/office/powerpoint/2010/main" val="18506020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smtClean="0"/>
              <a:t>Transforme à la forme négative :</a:t>
            </a:r>
            <a:endParaRPr lang="fr-FR" dirty="0"/>
          </a:p>
        </p:txBody>
      </p:sp>
      <p:sp>
        <p:nvSpPr>
          <p:cNvPr id="3" name="Espace réservé du texte 2"/>
          <p:cNvSpPr>
            <a:spLocks noGrp="1"/>
          </p:cNvSpPr>
          <p:nvPr>
            <p:ph type="body" sz="quarter" idx="11"/>
          </p:nvPr>
        </p:nvSpPr>
        <p:spPr>
          <a:xfrm>
            <a:off x="130993" y="980728"/>
            <a:ext cx="9643246" cy="5761385"/>
          </a:xfrm>
        </p:spPr>
        <p:txBody>
          <a:bodyPr/>
          <a:lstStyle/>
          <a:p>
            <a:pPr lvl="1">
              <a:lnSpc>
                <a:spcPct val="100000"/>
              </a:lnSpc>
            </a:pPr>
            <a:r>
              <a:rPr lang="fr-FR" dirty="0" err="1" smtClean="0"/>
              <a:t>T²u</a:t>
            </a:r>
            <a:r>
              <a:rPr lang="fr-FR" dirty="0" smtClean="0"/>
              <a:t> </a:t>
            </a:r>
            <a:r>
              <a:rPr lang="fr-FR" dirty="0" err="1" smtClean="0"/>
              <a:t>²perce</a:t>
            </a:r>
            <a:r>
              <a:rPr lang="fr-FR" dirty="0"/>
              <a:t>$</a:t>
            </a:r>
            <a:r>
              <a:rPr lang="fr-FR" dirty="0" smtClean="0"/>
              <a:t> </a:t>
            </a:r>
            <a:r>
              <a:rPr lang="fr-FR" dirty="0" err="1" smtClean="0"/>
              <a:t>²un</a:t>
            </a:r>
            <a:r>
              <a:rPr lang="fr-FR" dirty="0" smtClean="0"/>
              <a:t> </a:t>
            </a:r>
            <a:r>
              <a:rPr lang="fr-FR" dirty="0" err="1" smtClean="0"/>
              <a:t>²trou</a:t>
            </a:r>
            <a:r>
              <a:rPr lang="fr-FR" dirty="0" smtClean="0"/>
              <a:t> </a:t>
            </a:r>
            <a:r>
              <a:rPr lang="fr-FR" dirty="0" err="1" smtClean="0"/>
              <a:t>²de</a:t>
            </a:r>
            <a:r>
              <a:rPr lang="fr-FR" dirty="0" smtClean="0"/>
              <a:t> </a:t>
            </a:r>
            <a:r>
              <a:rPr lang="fr-FR" dirty="0" err="1" smtClean="0"/>
              <a:t>²chaque</a:t>
            </a:r>
            <a:r>
              <a:rPr lang="fr-FR" dirty="0" smtClean="0"/>
              <a:t> </a:t>
            </a:r>
            <a:r>
              <a:rPr lang="fr-FR" dirty="0" err="1" smtClean="0"/>
              <a:t>²côté</a:t>
            </a:r>
            <a:r>
              <a:rPr lang="fr-FR" dirty="0" smtClean="0"/>
              <a:t> </a:t>
            </a:r>
            <a:r>
              <a:rPr lang="fr-FR" dirty="0" err="1" smtClean="0"/>
              <a:t>²du</a:t>
            </a:r>
            <a:r>
              <a:rPr lang="fr-FR" dirty="0" smtClean="0"/>
              <a:t> masque .</a:t>
            </a:r>
            <a:endParaRPr lang="fr-FR" dirty="0"/>
          </a:p>
        </p:txBody>
      </p:sp>
      <p:sp>
        <p:nvSpPr>
          <p:cNvPr id="4" name="Espace réservé du texte 3"/>
          <p:cNvSpPr>
            <a:spLocks noGrp="1"/>
          </p:cNvSpPr>
          <p:nvPr>
            <p:ph type="body" sz="quarter" idx="12"/>
          </p:nvPr>
        </p:nvSpPr>
        <p:spPr/>
        <p:txBody>
          <a:bodyPr/>
          <a:lstStyle/>
          <a:p>
            <a:r>
              <a:rPr lang="fr-FR" dirty="0" smtClean="0"/>
              <a:t>Les phrases</a:t>
            </a:r>
            <a:endParaRPr lang="fr-FR" dirty="0"/>
          </a:p>
        </p:txBody>
      </p:sp>
    </p:spTree>
    <p:extLst>
      <p:ext uri="{BB962C8B-B14F-4D97-AF65-F5344CB8AC3E}">
        <p14:creationId xmlns:p14="http://schemas.microsoft.com/office/powerpoint/2010/main" val="3814238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smtClean="0"/>
              <a:t>Trouve la question qui a donné la réponse suivante :</a:t>
            </a:r>
            <a:endParaRPr lang="fr-FR" dirty="0"/>
          </a:p>
        </p:txBody>
      </p:sp>
      <p:sp>
        <p:nvSpPr>
          <p:cNvPr id="3" name="Espace réservé du texte 2"/>
          <p:cNvSpPr>
            <a:spLocks noGrp="1"/>
          </p:cNvSpPr>
          <p:nvPr>
            <p:ph type="body" sz="quarter" idx="11"/>
          </p:nvPr>
        </p:nvSpPr>
        <p:spPr>
          <a:xfrm>
            <a:off x="130993" y="980728"/>
            <a:ext cx="9643246" cy="5761385"/>
          </a:xfrm>
        </p:spPr>
        <p:txBody>
          <a:bodyPr/>
          <a:lstStyle/>
          <a:p>
            <a:pPr lvl="1">
              <a:lnSpc>
                <a:spcPct val="100000"/>
              </a:lnSpc>
            </a:pPr>
            <a:r>
              <a:rPr lang="fr-FR" dirty="0" err="1" smtClean="0"/>
              <a:t>T²u</a:t>
            </a:r>
            <a:r>
              <a:rPr lang="fr-FR" dirty="0" smtClean="0"/>
              <a:t> </a:t>
            </a:r>
            <a:r>
              <a:rPr lang="fr-FR" dirty="0" err="1" smtClean="0"/>
              <a:t>²perce</a:t>
            </a:r>
            <a:r>
              <a:rPr lang="fr-FR" dirty="0"/>
              <a:t>$</a:t>
            </a:r>
            <a:r>
              <a:rPr lang="fr-FR" dirty="0" smtClean="0"/>
              <a:t> </a:t>
            </a:r>
            <a:r>
              <a:rPr lang="fr-FR" dirty="0" err="1" smtClean="0"/>
              <a:t>²un</a:t>
            </a:r>
            <a:r>
              <a:rPr lang="fr-FR" dirty="0" smtClean="0"/>
              <a:t> </a:t>
            </a:r>
            <a:r>
              <a:rPr lang="fr-FR" dirty="0" err="1" smtClean="0"/>
              <a:t>²trou</a:t>
            </a:r>
            <a:r>
              <a:rPr lang="fr-FR" dirty="0" smtClean="0"/>
              <a:t> </a:t>
            </a:r>
            <a:r>
              <a:rPr lang="fr-FR" u="sng" dirty="0" err="1" smtClean="0"/>
              <a:t>²de</a:t>
            </a:r>
            <a:r>
              <a:rPr lang="fr-FR" u="sng" dirty="0" smtClean="0"/>
              <a:t> </a:t>
            </a:r>
            <a:r>
              <a:rPr lang="fr-FR" u="sng" dirty="0" err="1" smtClean="0"/>
              <a:t>²chaque</a:t>
            </a:r>
            <a:r>
              <a:rPr lang="fr-FR" u="sng" dirty="0" smtClean="0"/>
              <a:t> </a:t>
            </a:r>
            <a:r>
              <a:rPr lang="fr-FR" u="sng" dirty="0" err="1" smtClean="0"/>
              <a:t>²côté</a:t>
            </a:r>
            <a:r>
              <a:rPr lang="fr-FR" u="sng" dirty="0" smtClean="0"/>
              <a:t> </a:t>
            </a:r>
            <a:r>
              <a:rPr lang="fr-FR" u="sng" dirty="0" err="1" smtClean="0"/>
              <a:t>²du</a:t>
            </a:r>
            <a:r>
              <a:rPr lang="fr-FR" u="sng" dirty="0" smtClean="0"/>
              <a:t> masque</a:t>
            </a:r>
            <a:r>
              <a:rPr lang="fr-FR" dirty="0" smtClean="0"/>
              <a:t> .</a:t>
            </a:r>
            <a:endParaRPr lang="fr-FR" dirty="0"/>
          </a:p>
        </p:txBody>
      </p:sp>
      <p:sp>
        <p:nvSpPr>
          <p:cNvPr id="4" name="Espace réservé du texte 3"/>
          <p:cNvSpPr>
            <a:spLocks noGrp="1"/>
          </p:cNvSpPr>
          <p:nvPr>
            <p:ph type="body" sz="quarter" idx="12"/>
          </p:nvPr>
        </p:nvSpPr>
        <p:spPr/>
        <p:txBody>
          <a:bodyPr/>
          <a:lstStyle/>
          <a:p>
            <a:r>
              <a:rPr lang="fr-FR" dirty="0" smtClean="0"/>
              <a:t>Les phrases</a:t>
            </a:r>
            <a:endParaRPr lang="fr-FR" dirty="0"/>
          </a:p>
        </p:txBody>
      </p:sp>
    </p:spTree>
    <p:extLst>
      <p:ext uri="{BB962C8B-B14F-4D97-AF65-F5344CB8AC3E}">
        <p14:creationId xmlns:p14="http://schemas.microsoft.com/office/powerpoint/2010/main" val="2916104390"/>
      </p:ext>
    </p:extLst>
  </p:cSld>
  <p:clrMapOvr>
    <a:masterClrMapping/>
  </p:clrMapOvr>
  <p:timing>
    <p:tnLst>
      <p:par>
        <p:cTn id="1" dur="indefinite" restart="never" nodeType="tmRoot"/>
      </p:par>
    </p:tnLst>
  </p:timing>
</p:sld>
</file>

<file path=ppt/theme/theme1.xml><?xml version="1.0" encoding="utf-8"?>
<a:theme xmlns:a="http://schemas.openxmlformats.org/drawingml/2006/main" name="Faire de la grammaire au CE1 - Prérempli">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Faire de la grammaire au CE1 - Prérempli</Template>
  <TotalTime>227</TotalTime>
  <Words>1014</Words>
  <Application>Microsoft Office PowerPoint</Application>
  <PresentationFormat>Personnalisé</PresentationFormat>
  <Paragraphs>120</Paragraphs>
  <Slides>18</Slides>
  <Notes>0</Notes>
  <HiddenSlides>0</HiddenSlides>
  <MMClips>0</MMClips>
  <ScaleCrop>false</ScaleCrop>
  <HeadingPairs>
    <vt:vector size="4" baseType="variant">
      <vt:variant>
        <vt:lpstr>Thème</vt:lpstr>
      </vt:variant>
      <vt:variant>
        <vt:i4>1</vt:i4>
      </vt:variant>
      <vt:variant>
        <vt:lpstr>Titres des diapositives</vt:lpstr>
      </vt:variant>
      <vt:variant>
        <vt:i4>18</vt:i4>
      </vt:variant>
    </vt:vector>
  </HeadingPairs>
  <TitlesOfParts>
    <vt:vector size="19" baseType="lpstr">
      <vt:lpstr>Faire de la grammaire au CE1 - Prérempli</vt:lpstr>
      <vt:lpstr>Présentation PowerPoint</vt:lpstr>
      <vt:lpstr>Présentation PowerPoint</vt:lpstr>
      <vt:lpstr>Réaliser un masque de chat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Enge</dc:creator>
  <cp:lastModifiedBy>Enge</cp:lastModifiedBy>
  <cp:revision>12</cp:revision>
  <dcterms:created xsi:type="dcterms:W3CDTF">2015-05-25T09:45:16Z</dcterms:created>
  <dcterms:modified xsi:type="dcterms:W3CDTF">2015-07-05T15:35:10Z</dcterms:modified>
</cp:coreProperties>
</file>