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59" r:id="rId6"/>
    <p:sldId id="275" r:id="rId7"/>
    <p:sldId id="276" r:id="rId8"/>
    <p:sldId id="277" r:id="rId9"/>
    <p:sldId id="265" r:id="rId10"/>
    <p:sldId id="278" r:id="rId11"/>
    <p:sldId id="279" r:id="rId12"/>
    <p:sldId id="280" r:id="rId13"/>
    <p:sldId id="266" r:id="rId14"/>
    <p:sldId id="281" r:id="rId15"/>
    <p:sldId id="282" r:id="rId16"/>
    <p:sldId id="283" r:id="rId17"/>
    <p:sldId id="269" r:id="rId18"/>
    <p:sldId id="274" r:id="rId19"/>
    <p:sldId id="263" r:id="rId20"/>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60"/>
  </p:normalViewPr>
  <p:slideViewPr>
    <p:cSldViewPr snapToObjects="1">
      <p:cViewPr varScale="1">
        <p:scale>
          <a:sx n="100" d="100"/>
          <a:sy n="100" d="100"/>
        </p:scale>
        <p:origin x="-624" y="-77"/>
      </p:cViewPr>
      <p:guideLst>
        <p:guide orient="horz" pos="368"/>
        <p:guide pos="61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3   ~   Semaine 4, période 5</a:t>
            </a:r>
          </a:p>
          <a:p>
            <a:pPr algn="ctr"/>
            <a:r>
              <a:rPr lang="fr-FR" sz="3600" dirty="0" smtClean="0">
                <a:solidFill>
                  <a:schemeClr val="bg1"/>
                </a:solidFill>
                <a:latin typeface="Gabriola" panose="04040605051002020D02" pitchFamily="82" charset="0"/>
              </a:rPr>
              <a:t>La mare aux crocodiles</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dirty="0" smtClean="0"/>
              <a:t>Transposer le texte en le mettant au futur.</a:t>
            </a:r>
          </a:p>
          <a:p>
            <a:r>
              <a:rPr lang="fr-FR" dirty="0" smtClean="0">
                <a:sym typeface="Wingdings" panose="05000000000000000000" pitchFamily="2" charset="2"/>
              </a:rPr>
              <a:t>Travail collectif.</a:t>
            </a:r>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1329432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Transpose le texte en le mettant au futur.</a:t>
            </a:r>
            <a:endParaRPr lang="fr-FR" dirty="0"/>
          </a:p>
        </p:txBody>
      </p:sp>
      <p:sp>
        <p:nvSpPr>
          <p:cNvPr id="5" name="Espace réservé du texte 4"/>
          <p:cNvSpPr>
            <a:spLocks noGrp="1"/>
          </p:cNvSpPr>
          <p:nvPr>
            <p:ph type="body" sz="quarter" idx="11"/>
          </p:nvPr>
        </p:nvSpPr>
        <p:spPr>
          <a:xfrm>
            <a:off x="130993" y="692696"/>
            <a:ext cx="9643246" cy="6049417"/>
          </a:xfrm>
        </p:spPr>
        <p:txBody>
          <a:bodyPr/>
          <a:lstStyle/>
          <a:p>
            <a:pPr marL="252000" lvl="3" indent="-252000">
              <a:lnSpc>
                <a:spcPct val="250000"/>
              </a:lnSpc>
              <a:buFont typeface="+mj-lt"/>
              <a:buAutoNum type="arabicPeriod"/>
            </a:pPr>
            <a:r>
              <a:rPr lang="fr-FR" dirty="0"/>
              <a:t>L’arbitre   trace   un   cercle   d’au   moins   quinze   pas   de   diamètre   pour   faire   la   mare   aux   crocodiles.   Un   peu   plus   loin,   il   fait   un   petit   carré   pour   représenter   le   camion   des   chasseurs.</a:t>
            </a:r>
          </a:p>
          <a:p>
            <a:pPr marL="252000" lvl="3" indent="-252000">
              <a:lnSpc>
                <a:spcPct val="250000"/>
              </a:lnSpc>
              <a:buFont typeface="+mj-lt"/>
              <a:buAutoNum type="arabicPeriod"/>
            </a:pPr>
            <a:r>
              <a:rPr lang="fr-FR" dirty="0"/>
              <a:t>La   classe   se   partage   en   deux   équipes   égales.   Les   crocodiles   sont   dans   la   mare   et   les   chasseurs   se   placent   autour.   L’équipe   des   chasseurs   a   besoin   de   deux   ballons.</a:t>
            </a:r>
          </a:p>
          <a:p>
            <a:pPr marL="252000" lvl="3" indent="-252000">
              <a:lnSpc>
                <a:spcPct val="250000"/>
              </a:lnSpc>
              <a:buFont typeface="+mj-lt"/>
              <a:buAutoNum type="arabicPeriod"/>
            </a:pPr>
            <a:r>
              <a:rPr lang="fr-FR" dirty="0"/>
              <a:t>Au   signal,   les   chasseurs   tirent   sur   les   crocodiles,   sans   entrer   dans   la   mare</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Tree>
    <p:extLst>
      <p:ext uri="{BB962C8B-B14F-4D97-AF65-F5344CB8AC3E}">
        <p14:creationId xmlns:p14="http://schemas.microsoft.com/office/powerpoint/2010/main" val="56759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Transpose le texte en le mettant au futur.</a:t>
            </a:r>
            <a:endParaRPr lang="fr-FR" dirty="0"/>
          </a:p>
        </p:txBody>
      </p:sp>
      <p:sp>
        <p:nvSpPr>
          <p:cNvPr id="5" name="Espace réservé du texte 4"/>
          <p:cNvSpPr>
            <a:spLocks noGrp="1"/>
          </p:cNvSpPr>
          <p:nvPr>
            <p:ph type="body" sz="quarter" idx="11"/>
          </p:nvPr>
        </p:nvSpPr>
        <p:spPr>
          <a:xfrm>
            <a:off x="130993" y="692696"/>
            <a:ext cx="9643246" cy="6049417"/>
          </a:xfrm>
        </p:spPr>
        <p:txBody>
          <a:bodyPr/>
          <a:lstStyle/>
          <a:p>
            <a:pPr marL="457200" lvl="3" indent="-457200">
              <a:lnSpc>
                <a:spcPct val="250000"/>
              </a:lnSpc>
              <a:buFont typeface="+mj-lt"/>
              <a:buAutoNum type="arabicPeriod" startAt="4"/>
            </a:pPr>
            <a:r>
              <a:rPr lang="fr-FR" dirty="0" smtClean="0"/>
              <a:t>Chaque   </a:t>
            </a:r>
            <a:r>
              <a:rPr lang="fr-FR" dirty="0"/>
              <a:t>crocodile   touché   est   éliminé   et   va   dans   le   camion.   Mais   attention  </a:t>
            </a:r>
            <a:r>
              <a:rPr lang="fr-FR" dirty="0" smtClean="0"/>
              <a:t>:</a:t>
            </a:r>
            <a:endParaRPr lang="fr-FR" dirty="0"/>
          </a:p>
          <a:p>
            <a:pPr marL="715963" lvl="3" indent="-342900">
              <a:lnSpc>
                <a:spcPct val="250000"/>
              </a:lnSpc>
              <a:buFont typeface="Symbol" panose="05050102010706020507" pitchFamily="18" charset="2"/>
              <a:buChar char=""/>
            </a:pPr>
            <a:r>
              <a:rPr lang="fr-FR" dirty="0"/>
              <a:t>Un   crocodile   touché   par   un   rebond   du   ballon   n’est   pas   éliminé.</a:t>
            </a:r>
          </a:p>
          <a:p>
            <a:pPr marL="715963" lvl="3" indent="-342900">
              <a:lnSpc>
                <a:spcPct val="250000"/>
              </a:lnSpc>
              <a:buFont typeface="Symbol" panose="05050102010706020507" pitchFamily="18" charset="2"/>
              <a:buChar char=""/>
            </a:pPr>
            <a:r>
              <a:rPr lang="fr-FR" dirty="0"/>
              <a:t>Quand   un   ballon   reste   dans   la   mare,   un   chasseur   va   le   chercher   mais   il   tire   quand   il   sort   de   la   mare.</a:t>
            </a:r>
          </a:p>
          <a:p>
            <a:pPr marL="457200" lvl="3" indent="-457200">
              <a:lnSpc>
                <a:spcPct val="250000"/>
              </a:lnSpc>
              <a:buFont typeface="+mj-lt"/>
              <a:buAutoNum type="arabicPeriod" startAt="5"/>
            </a:pPr>
            <a:r>
              <a:rPr lang="fr-FR" dirty="0"/>
              <a:t>La   chasse   dure   deux   minutes   au   bout   desquelles   on   compte   les   points   (un   point   par   crocodile   touché).   Puis,   les   équipes   sont   inversées</a:t>
            </a:r>
            <a:r>
              <a:rPr lang="fr-FR" dirty="0" smtClean="0"/>
              <a:t>.</a:t>
            </a:r>
          </a:p>
          <a:p>
            <a:pPr marL="457200" lvl="3" indent="-457200">
              <a:lnSpc>
                <a:spcPct val="250000"/>
              </a:lnSpc>
              <a:buFont typeface="+mj-lt"/>
              <a:buAutoNum type="arabicPeriod" startAt="5"/>
            </a:pPr>
            <a:r>
              <a:rPr lang="fr-FR" dirty="0"/>
              <a:t>L’équipe   gagnante   est   celle   qui   marque   le   plus   de   points</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Tree>
    <p:extLst>
      <p:ext uri="{BB962C8B-B14F-4D97-AF65-F5344CB8AC3E}">
        <p14:creationId xmlns:p14="http://schemas.microsoft.com/office/powerpoint/2010/main" val="1063875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3</a:t>
            </a:r>
            <a:endParaRPr lang="fr-FR" sz="4500" dirty="0">
              <a:latin typeface="Lilly" pitchFamily="2" charset="0"/>
            </a:endParaRP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Transformation singulier / pluriel de groupes nominaux :</a:t>
            </a:r>
          </a:p>
          <a:p>
            <a:pPr lvl="1"/>
            <a:r>
              <a:rPr lang="fr-FR" dirty="0" smtClean="0"/>
              <a:t>les </a:t>
            </a:r>
            <a:r>
              <a:rPr lang="fr-FR" dirty="0"/>
              <a:t>crocodiles – la mare – deux équipes égales – un petit carré – chaque crocodile touché – l’équipe gagnante – un jeu </a:t>
            </a:r>
            <a:r>
              <a:rPr lang="fr-FR" dirty="0" smtClean="0"/>
              <a:t>sportif</a:t>
            </a:r>
          </a:p>
          <a:p>
            <a:endParaRPr lang="fr-FR" dirty="0" smtClean="0"/>
          </a:p>
          <a:p>
            <a:r>
              <a:rPr lang="fr-FR" dirty="0"/>
              <a:t>Classement de ces groupes nominaux dans un tableau de genre et de nombre.</a:t>
            </a:r>
          </a:p>
          <a:p>
            <a:endParaRPr lang="fr-FR" dirty="0"/>
          </a:p>
        </p:txBody>
      </p:sp>
      <p:sp>
        <p:nvSpPr>
          <p:cNvPr id="3" name="Espace réservé du texte 2"/>
          <p:cNvSpPr>
            <a:spLocks noGrp="1"/>
          </p:cNvSpPr>
          <p:nvPr>
            <p:ph type="body" sz="quarter" idx="11"/>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15171541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les groupes de mots en les mettant au pluriel ou au singulier.</a:t>
            </a:r>
          </a:p>
          <a:p>
            <a:pPr lvl="2"/>
            <a:r>
              <a:rPr lang="fr-FR" dirty="0" err="1" smtClean="0"/>
              <a:t>²le</a:t>
            </a:r>
            <a:r>
              <a:rPr lang="fr-FR" dirty="0" smtClean="0"/>
              <a:t>$ </a:t>
            </a:r>
            <a:r>
              <a:rPr lang="fr-FR" dirty="0" err="1" smtClean="0"/>
              <a:t>²crocodile</a:t>
            </a:r>
            <a:r>
              <a:rPr lang="fr-FR" dirty="0" smtClean="0"/>
              <a:t>$</a:t>
            </a:r>
            <a:r>
              <a:rPr lang="fr-FR" dirty="0"/>
              <a:t>	</a:t>
            </a:r>
            <a:r>
              <a:rPr lang="fr-FR" dirty="0" smtClean="0"/>
              <a:t>	</a:t>
            </a:r>
            <a:r>
              <a:rPr lang="fr-FR" dirty="0"/>
              <a:t>	</a:t>
            </a:r>
            <a:r>
              <a:rPr lang="fr-FR" sz="1800" dirty="0">
                <a:sym typeface="Wingdings" panose="05000000000000000000" pitchFamily="2" charset="2"/>
              </a:rPr>
              <a:t></a:t>
            </a:r>
            <a:r>
              <a:rPr lang="fr-FR" dirty="0">
                <a:sym typeface="Wingdings" panose="05000000000000000000" pitchFamily="2" charset="2"/>
              </a:rPr>
              <a:t> </a:t>
            </a:r>
            <a:endParaRPr lang="fr-FR" dirty="0" smtClean="0"/>
          </a:p>
          <a:p>
            <a:pPr lvl="2"/>
            <a:r>
              <a:rPr lang="fr-FR" dirty="0" err="1" smtClean="0"/>
              <a:t>²la</a:t>
            </a:r>
            <a:r>
              <a:rPr lang="fr-FR" dirty="0" smtClean="0"/>
              <a:t> mare</a:t>
            </a:r>
            <a:r>
              <a:rPr lang="fr-FR" dirty="0"/>
              <a:t>	</a:t>
            </a:r>
            <a:r>
              <a:rPr lang="fr-FR" dirty="0" smtClean="0"/>
              <a:t>	</a:t>
            </a:r>
            <a:r>
              <a:rPr lang="fr-FR" dirty="0"/>
              <a:t>	</a:t>
            </a:r>
            <a:r>
              <a:rPr lang="fr-FR" sz="1800" dirty="0">
                <a:sym typeface="Wingdings" panose="05000000000000000000" pitchFamily="2" charset="2"/>
              </a:rPr>
              <a:t></a:t>
            </a:r>
            <a:r>
              <a:rPr lang="fr-FR" dirty="0">
                <a:sym typeface="Wingdings" panose="05000000000000000000" pitchFamily="2" charset="2"/>
              </a:rPr>
              <a:t> </a:t>
            </a:r>
            <a:endParaRPr lang="fr-FR" dirty="0"/>
          </a:p>
          <a:p>
            <a:pPr lvl="2"/>
            <a:r>
              <a:rPr lang="fr-FR" dirty="0" err="1" smtClean="0"/>
              <a:t>²deux</a:t>
            </a:r>
            <a:r>
              <a:rPr lang="fr-FR" dirty="0" smtClean="0"/>
              <a:t> équipe$ </a:t>
            </a:r>
            <a:r>
              <a:rPr lang="fr-FR" dirty="0" err="1" smtClean="0"/>
              <a:t>²française</a:t>
            </a:r>
            <a:r>
              <a:rPr lang="fr-FR" dirty="0" smtClean="0"/>
              <a:t>$</a:t>
            </a:r>
            <a:r>
              <a:rPr lang="fr-FR" dirty="0" smtClean="0"/>
              <a:t>	</a:t>
            </a:r>
            <a:r>
              <a:rPr lang="fr-FR" sz="1800" dirty="0" smtClean="0">
                <a:sym typeface="Wingdings" panose="05000000000000000000" pitchFamily="2" charset="2"/>
              </a:rPr>
              <a:t></a:t>
            </a:r>
            <a:r>
              <a:rPr lang="fr-FR" dirty="0" smtClean="0">
                <a:sym typeface="Wingdings" panose="05000000000000000000" pitchFamily="2" charset="2"/>
              </a:rPr>
              <a:t> </a:t>
            </a:r>
            <a:endParaRPr lang="fr-FR" dirty="0"/>
          </a:p>
          <a:p>
            <a:pPr lvl="2"/>
            <a:r>
              <a:rPr lang="fr-FR" dirty="0" err="1" smtClean="0"/>
              <a:t>²un</a:t>
            </a:r>
            <a:r>
              <a:rPr lang="fr-FR" dirty="0" smtClean="0"/>
              <a:t> </a:t>
            </a:r>
            <a:r>
              <a:rPr lang="fr-FR" dirty="0" err="1" smtClean="0"/>
              <a:t>²petit</a:t>
            </a:r>
            <a:r>
              <a:rPr lang="fr-FR" dirty="0" smtClean="0"/>
              <a:t> </a:t>
            </a:r>
            <a:r>
              <a:rPr lang="fr-FR" dirty="0" err="1" smtClean="0"/>
              <a:t>²carré</a:t>
            </a:r>
            <a:r>
              <a:rPr lang="fr-FR" dirty="0"/>
              <a:t>	</a:t>
            </a:r>
            <a:r>
              <a:rPr lang="fr-FR" dirty="0" smtClean="0"/>
              <a:t>	</a:t>
            </a:r>
            <a:r>
              <a:rPr lang="fr-FR" sz="1800" dirty="0" smtClean="0">
                <a:sym typeface="Wingdings" panose="05000000000000000000" pitchFamily="2" charset="2"/>
              </a:rPr>
              <a:t></a:t>
            </a:r>
            <a:r>
              <a:rPr lang="fr-FR" dirty="0" smtClean="0">
                <a:sym typeface="Wingdings" panose="05000000000000000000" pitchFamily="2" charset="2"/>
              </a:rPr>
              <a:t> </a:t>
            </a:r>
            <a:endParaRPr lang="fr-FR" dirty="0"/>
          </a:p>
          <a:p>
            <a:pPr lvl="2"/>
            <a:r>
              <a:rPr lang="fr-FR" dirty="0" err="1" smtClean="0"/>
              <a:t>²un</a:t>
            </a:r>
            <a:r>
              <a:rPr lang="fr-FR" dirty="0" smtClean="0"/>
              <a:t> </a:t>
            </a:r>
            <a:r>
              <a:rPr lang="fr-FR" dirty="0" err="1" smtClean="0"/>
              <a:t>²crocodile</a:t>
            </a:r>
            <a:r>
              <a:rPr lang="fr-FR" dirty="0" smtClean="0"/>
              <a:t> </a:t>
            </a:r>
            <a:r>
              <a:rPr lang="fr-FR" dirty="0" err="1" smtClean="0"/>
              <a:t>²touché</a:t>
            </a:r>
            <a:r>
              <a:rPr lang="fr-FR" dirty="0" smtClean="0"/>
              <a:t>	</a:t>
            </a:r>
            <a:r>
              <a:rPr lang="fr-FR" dirty="0"/>
              <a:t>	</a:t>
            </a:r>
            <a:r>
              <a:rPr lang="fr-FR" sz="1800" dirty="0" smtClean="0">
                <a:sym typeface="Wingdings" panose="05000000000000000000" pitchFamily="2" charset="2"/>
              </a:rPr>
              <a:t></a:t>
            </a:r>
            <a:r>
              <a:rPr lang="fr-FR" dirty="0" smtClean="0">
                <a:sym typeface="Wingdings" panose="05000000000000000000" pitchFamily="2" charset="2"/>
              </a:rPr>
              <a:t> </a:t>
            </a:r>
            <a:endParaRPr lang="fr-FR" dirty="0" smtClean="0"/>
          </a:p>
          <a:p>
            <a:pPr lvl="2"/>
            <a:r>
              <a:rPr lang="fr-FR" dirty="0" smtClean="0"/>
              <a:t>²l’équipe </a:t>
            </a:r>
            <a:r>
              <a:rPr lang="fr-FR" dirty="0" err="1" smtClean="0"/>
              <a:t>²gagnante</a:t>
            </a:r>
            <a:r>
              <a:rPr lang="fr-FR" dirty="0"/>
              <a:t>		</a:t>
            </a:r>
            <a:r>
              <a:rPr lang="fr-FR" sz="1800" dirty="0">
                <a:sym typeface="Wingdings" panose="05000000000000000000" pitchFamily="2" charset="2"/>
              </a:rPr>
              <a:t></a:t>
            </a:r>
            <a:r>
              <a:rPr lang="fr-FR" dirty="0">
                <a:sym typeface="Wingdings" panose="05000000000000000000" pitchFamily="2" charset="2"/>
              </a:rPr>
              <a:t> </a:t>
            </a:r>
            <a:endParaRPr lang="fr-FR" dirty="0"/>
          </a:p>
          <a:p>
            <a:pPr lvl="2"/>
            <a:r>
              <a:rPr lang="fr-FR" dirty="0" err="1" smtClean="0"/>
              <a:t>²un</a:t>
            </a:r>
            <a:r>
              <a:rPr lang="fr-FR" dirty="0" smtClean="0"/>
              <a:t> </a:t>
            </a:r>
            <a:r>
              <a:rPr lang="fr-FR" dirty="0" err="1" smtClean="0"/>
              <a:t>²jeu</a:t>
            </a:r>
            <a:r>
              <a:rPr lang="fr-FR" dirty="0" smtClean="0"/>
              <a:t> </a:t>
            </a:r>
            <a:r>
              <a:rPr lang="fr-FR" dirty="0" err="1" smtClean="0"/>
              <a:t>²sportif</a:t>
            </a:r>
            <a:r>
              <a:rPr lang="fr-FR" dirty="0"/>
              <a:t>		</a:t>
            </a:r>
            <a:r>
              <a:rPr lang="fr-FR" sz="1800" dirty="0">
                <a:sym typeface="Wingdings" panose="05000000000000000000" pitchFamily="2" charset="2"/>
              </a:rPr>
              <a:t></a:t>
            </a:r>
            <a:r>
              <a:rPr lang="fr-FR" dirty="0">
                <a:sym typeface="Wingdings" panose="05000000000000000000" pitchFamily="2" charset="2"/>
              </a:rPr>
              <a:t> </a:t>
            </a:r>
            <a:endParaRPr lang="fr-FR" dirty="0"/>
          </a:p>
        </p:txBody>
      </p:sp>
      <p:sp>
        <p:nvSpPr>
          <p:cNvPr id="4" name="Espace réservé du texte 3"/>
          <p:cNvSpPr>
            <a:spLocks noGrp="1"/>
          </p:cNvSpPr>
          <p:nvPr>
            <p:ph type="body" sz="quarter" idx="12"/>
          </p:nvPr>
        </p:nvSpPr>
        <p:spPr/>
        <p:txBody>
          <a:bodyPr/>
          <a:lstStyle/>
          <a:p>
            <a:r>
              <a:rPr lang="fr-FR" dirty="0" smtClean="0"/>
              <a:t>Le nom commun</a:t>
            </a:r>
            <a:endParaRPr lang="fr-FR" dirty="0"/>
          </a:p>
        </p:txBody>
      </p:sp>
    </p:spTree>
    <p:extLst>
      <p:ext uri="{BB962C8B-B14F-4D97-AF65-F5344CB8AC3E}">
        <p14:creationId xmlns:p14="http://schemas.microsoft.com/office/powerpoint/2010/main" val="12757280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Classe tous ces groupes de mots suivants dans le tableau.</a:t>
            </a:r>
            <a:endParaRPr lang="fr-FR" dirty="0"/>
          </a:p>
        </p:txBody>
      </p:sp>
      <p:sp>
        <p:nvSpPr>
          <p:cNvPr id="4" name="Espace réservé du texte 3"/>
          <p:cNvSpPr>
            <a:spLocks noGrp="1"/>
          </p:cNvSpPr>
          <p:nvPr>
            <p:ph type="body" sz="quarter" idx="12"/>
          </p:nvPr>
        </p:nvSpPr>
        <p:spPr/>
        <p:txBody>
          <a:bodyPr/>
          <a:lstStyle/>
          <a:p>
            <a:r>
              <a:rPr lang="fr-FR" dirty="0" smtClean="0"/>
              <a:t>Le nom commun</a:t>
            </a:r>
            <a:endParaRPr lang="fr-FR" dirty="0"/>
          </a:p>
        </p:txBody>
      </p:sp>
      <p:graphicFrame>
        <p:nvGraphicFramePr>
          <p:cNvPr id="6" name="Tableau 5"/>
          <p:cNvGraphicFramePr>
            <a:graphicFrameLocks noGrp="1"/>
          </p:cNvGraphicFramePr>
          <p:nvPr>
            <p:extLst>
              <p:ext uri="{D42A27DB-BD31-4B8C-83A1-F6EECF244321}">
                <p14:modId xmlns:p14="http://schemas.microsoft.com/office/powerpoint/2010/main" val="1114476796"/>
              </p:ext>
            </p:extLst>
          </p:nvPr>
        </p:nvGraphicFramePr>
        <p:xfrm>
          <a:off x="198091" y="2276872"/>
          <a:ext cx="9433048" cy="4380320"/>
        </p:xfrm>
        <a:graphic>
          <a:graphicData uri="http://schemas.openxmlformats.org/drawingml/2006/table">
            <a:tbl>
              <a:tblPr firstRow="1" bandRow="1">
                <a:tableStyleId>{5940675A-B579-460E-94D1-54222C63F5DA}</a:tableStyleId>
              </a:tblPr>
              <a:tblGrid>
                <a:gridCol w="1296144"/>
                <a:gridCol w="4176464"/>
                <a:gridCol w="3960440"/>
              </a:tblGrid>
              <a:tr h="275864">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smtClean="0"/>
                        <a:t>masculin</a:t>
                      </a:r>
                      <a:endParaRPr lang="fr-FR" dirty="0"/>
                    </a:p>
                  </a:txBody>
                  <a:tcPr anchor="ctr">
                    <a:solidFill>
                      <a:schemeClr val="bg1">
                        <a:lumMod val="95000"/>
                      </a:schemeClr>
                    </a:solidFill>
                  </a:tcPr>
                </a:tc>
                <a:tc>
                  <a:txBody>
                    <a:bodyPr/>
                    <a:lstStyle/>
                    <a:p>
                      <a:pPr algn="ctr"/>
                      <a:r>
                        <a:rPr lang="fr-FR" dirty="0" smtClean="0"/>
                        <a:t>féminin</a:t>
                      </a:r>
                      <a:endParaRPr lang="fr-FR" dirty="0"/>
                    </a:p>
                  </a:txBody>
                  <a:tcPr anchor="ctr">
                    <a:solidFill>
                      <a:schemeClr val="bg1">
                        <a:lumMod val="95000"/>
                      </a:schemeClr>
                    </a:solidFill>
                  </a:tcPr>
                </a:tc>
              </a:tr>
              <a:tr h="1998336">
                <a:tc>
                  <a:txBody>
                    <a:bodyPr/>
                    <a:lstStyle/>
                    <a:p>
                      <a:pPr algn="ctr"/>
                      <a:r>
                        <a:rPr lang="fr-FR" dirty="0" smtClean="0"/>
                        <a:t>singulier</a:t>
                      </a:r>
                      <a:endParaRPr lang="fr-FR" dirty="0"/>
                    </a:p>
                  </a:txBody>
                  <a:tcPr anchor="ctr">
                    <a:solidFill>
                      <a:schemeClr val="bg1">
                        <a:lumMod val="95000"/>
                      </a:schemeClr>
                    </a:solidFill>
                  </a:tcPr>
                </a:tc>
                <a:tc>
                  <a:txBody>
                    <a:bodyPr/>
                    <a:lstStyle/>
                    <a:p>
                      <a:pPr algn="ctr"/>
                      <a:endParaRPr lang="fr-FR" dirty="0"/>
                    </a:p>
                  </a:txBody>
                  <a:tcPr anchor="ctr"/>
                </a:tc>
                <a:tc>
                  <a:txBody>
                    <a:bodyPr/>
                    <a:lstStyle/>
                    <a:p>
                      <a:pPr algn="ctr"/>
                      <a:endParaRPr lang="fr-FR" dirty="0"/>
                    </a:p>
                  </a:txBody>
                  <a:tcPr anchor="ctr"/>
                </a:tc>
              </a:tr>
              <a:tr h="2016224">
                <a:tc>
                  <a:txBody>
                    <a:bodyPr/>
                    <a:lstStyle/>
                    <a:p>
                      <a:pPr algn="ctr"/>
                      <a:r>
                        <a:rPr lang="fr-FR" dirty="0" smtClean="0"/>
                        <a:t>pluriel</a:t>
                      </a:r>
                      <a:endParaRPr lang="fr-FR" dirty="0"/>
                    </a:p>
                  </a:txBody>
                  <a:tcPr anchor="ctr">
                    <a:solidFill>
                      <a:schemeClr val="bg1">
                        <a:lumMod val="95000"/>
                      </a:schemeClr>
                    </a:solidFill>
                  </a:tcPr>
                </a:tc>
                <a:tc>
                  <a:txBody>
                    <a:bodyPr/>
                    <a:lstStyle/>
                    <a:p>
                      <a:pPr algn="ctr"/>
                      <a:endParaRPr lang="fr-FR" dirty="0"/>
                    </a:p>
                  </a:txBody>
                  <a:tcPr anchor="ctr"/>
                </a:tc>
                <a:tc>
                  <a:txBody>
                    <a:bodyPr/>
                    <a:lstStyle/>
                    <a:p>
                      <a:pPr algn="ctr"/>
                      <a:endParaRPr lang="fr-FR" dirty="0"/>
                    </a:p>
                  </a:txBody>
                  <a:tcPr anchor="ctr"/>
                </a:tc>
              </a:tr>
            </a:tbl>
          </a:graphicData>
        </a:graphic>
      </p:graphicFrame>
    </p:spTree>
    <p:extLst>
      <p:ext uri="{BB962C8B-B14F-4D97-AF65-F5344CB8AC3E}">
        <p14:creationId xmlns:p14="http://schemas.microsoft.com/office/powerpoint/2010/main" val="4463152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5</a:t>
            </a:r>
          </a:p>
        </p:txBody>
      </p:sp>
    </p:spTree>
    <p:extLst>
      <p:ext uri="{BB962C8B-B14F-4D97-AF65-F5344CB8AC3E}">
        <p14:creationId xmlns:p14="http://schemas.microsoft.com/office/powerpoint/2010/main" val="16102158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Écris la règle d’un jeu que tu connais bien.</a:t>
            </a:r>
            <a:endParaRPr lang="fr-FR" dirty="0"/>
          </a:p>
        </p:txBody>
      </p:sp>
      <p:sp>
        <p:nvSpPr>
          <p:cNvPr id="3" name="Espace réservé du texte 2"/>
          <p:cNvSpPr>
            <a:spLocks noGrp="1"/>
          </p:cNvSpPr>
          <p:nvPr>
            <p:ph type="body" sz="quarter" idx="11"/>
          </p:nvPr>
        </p:nvSpPr>
        <p:spPr/>
        <p:txBody>
          <a:bodyPr/>
          <a:lstStyle/>
          <a:p>
            <a:endParaRPr lang="fr-FR" dirty="0"/>
          </a:p>
        </p:txBody>
      </p:sp>
      <p:sp>
        <p:nvSpPr>
          <p:cNvPr id="4" name="Espace réservé du texte 3"/>
          <p:cNvSpPr>
            <a:spLocks noGrp="1"/>
          </p:cNvSpPr>
          <p:nvPr>
            <p:ph type="body" sz="quarter" idx="12"/>
          </p:nvPr>
        </p:nvSpPr>
        <p:spPr/>
        <p:txBody>
          <a:bodyPr/>
          <a:lstStyle/>
          <a:p>
            <a:r>
              <a:rPr lang="fr-FR" dirty="0" smtClean="0"/>
              <a:t>Production d’écrit</a:t>
            </a:r>
            <a:endParaRPr lang="fr-FR" dirty="0"/>
          </a:p>
        </p:txBody>
      </p:sp>
    </p:spTree>
    <p:extLst>
      <p:ext uri="{BB962C8B-B14F-4D97-AF65-F5344CB8AC3E}">
        <p14:creationId xmlns:p14="http://schemas.microsoft.com/office/powerpoint/2010/main" val="20522629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Premiers exercices :</a:t>
            </a:r>
            <a:r>
              <a:rPr lang="fr-FR" u="none" dirty="0"/>
              <a:t> sur feuille</a:t>
            </a:r>
          </a:p>
          <a:p>
            <a:endParaRPr lang="fr-FR" dirty="0"/>
          </a:p>
          <a:p>
            <a:endParaRPr lang="fr-FR" dirty="0"/>
          </a:p>
          <a:p>
            <a:r>
              <a:rPr lang="fr-FR" dirty="0" smtClean="0"/>
              <a:t>Transpose les phrases en les mettant au passé composé :</a:t>
            </a:r>
          </a:p>
          <a:p>
            <a:pPr lvl="2">
              <a:lnSpc>
                <a:spcPct val="150000"/>
              </a:lnSpc>
            </a:pPr>
            <a:r>
              <a:rPr lang="fr-FR" dirty="0" smtClean="0"/>
              <a:t>L’</a:t>
            </a:r>
            <a:r>
              <a:rPr lang="fr-FR" dirty="0" err="1" smtClean="0"/>
              <a:t>²arbitre</a:t>
            </a:r>
            <a:r>
              <a:rPr lang="fr-FR" dirty="0" smtClean="0"/>
              <a:t> </a:t>
            </a:r>
            <a:r>
              <a:rPr lang="fr-FR" dirty="0" err="1" smtClean="0"/>
              <a:t>²trace</a:t>
            </a:r>
            <a:r>
              <a:rPr lang="fr-FR" dirty="0" smtClean="0"/>
              <a:t> </a:t>
            </a:r>
            <a:r>
              <a:rPr lang="fr-FR" dirty="0" err="1" smtClean="0"/>
              <a:t>²un</a:t>
            </a:r>
            <a:r>
              <a:rPr lang="fr-FR" dirty="0" smtClean="0"/>
              <a:t> </a:t>
            </a:r>
            <a:r>
              <a:rPr lang="fr-FR" dirty="0" err="1" smtClean="0"/>
              <a:t>²cercle</a:t>
            </a:r>
            <a:r>
              <a:rPr lang="fr-FR" dirty="0" smtClean="0"/>
              <a:t> </a:t>
            </a:r>
            <a:r>
              <a:rPr lang="fr-FR" dirty="0" err="1" smtClean="0"/>
              <a:t>²pour</a:t>
            </a:r>
            <a:r>
              <a:rPr lang="fr-FR" dirty="0" smtClean="0"/>
              <a:t> </a:t>
            </a:r>
            <a:r>
              <a:rPr lang="fr-FR" dirty="0" err="1" smtClean="0"/>
              <a:t>²faire</a:t>
            </a:r>
            <a:r>
              <a:rPr lang="fr-FR" dirty="0" smtClean="0"/>
              <a:t> </a:t>
            </a:r>
            <a:r>
              <a:rPr lang="fr-FR" dirty="0" err="1" smtClean="0"/>
              <a:t>²la</a:t>
            </a:r>
            <a:r>
              <a:rPr lang="fr-FR" dirty="0" smtClean="0"/>
              <a:t> mare.</a:t>
            </a:r>
          </a:p>
          <a:p>
            <a:pPr lvl="2">
              <a:lnSpc>
                <a:spcPct val="150000"/>
              </a:lnSpc>
            </a:pPr>
            <a:r>
              <a:rPr lang="fr-FR" dirty="0" err="1" smtClean="0"/>
              <a:t>P²lu</a:t>
            </a:r>
            <a:r>
              <a:rPr lang="fr-FR" dirty="0" smtClean="0"/>
              <a:t>$ </a:t>
            </a:r>
            <a:r>
              <a:rPr lang="fr-FR" dirty="0" err="1" smtClean="0"/>
              <a:t>²loin</a:t>
            </a:r>
            <a:r>
              <a:rPr lang="fr-FR" dirty="0"/>
              <a:t>, </a:t>
            </a:r>
            <a:r>
              <a:rPr lang="fr-FR" dirty="0" err="1" smtClean="0"/>
              <a:t>²il</a:t>
            </a:r>
            <a:r>
              <a:rPr lang="fr-FR" dirty="0" smtClean="0"/>
              <a:t> </a:t>
            </a:r>
            <a:r>
              <a:rPr lang="fr-FR" dirty="0" err="1" smtClean="0"/>
              <a:t>²fait</a:t>
            </a:r>
            <a:r>
              <a:rPr lang="fr-FR" dirty="0" smtClean="0"/>
              <a:t> </a:t>
            </a:r>
            <a:r>
              <a:rPr lang="fr-FR" dirty="0" err="1" smtClean="0"/>
              <a:t>²un</a:t>
            </a:r>
            <a:r>
              <a:rPr lang="fr-FR" dirty="0" smtClean="0"/>
              <a:t> </a:t>
            </a:r>
            <a:r>
              <a:rPr lang="fr-FR" dirty="0" err="1" smtClean="0"/>
              <a:t>²petit</a:t>
            </a:r>
            <a:r>
              <a:rPr lang="fr-FR" dirty="0" smtClean="0"/>
              <a:t> </a:t>
            </a:r>
            <a:r>
              <a:rPr lang="fr-FR" dirty="0" err="1" smtClean="0"/>
              <a:t>²carré</a:t>
            </a:r>
            <a:r>
              <a:rPr lang="fr-FR" dirty="0"/>
              <a:t>.</a:t>
            </a:r>
          </a:p>
          <a:p>
            <a:pPr lvl="2">
              <a:lnSpc>
                <a:spcPct val="150000"/>
              </a:lnSpc>
            </a:pPr>
            <a:r>
              <a:rPr lang="fr-FR" dirty="0" err="1" smtClean="0"/>
              <a:t>A²u</a:t>
            </a:r>
            <a:r>
              <a:rPr lang="fr-FR" dirty="0" smtClean="0"/>
              <a:t> </a:t>
            </a:r>
            <a:r>
              <a:rPr lang="fr-FR" dirty="0" err="1" smtClean="0"/>
              <a:t>²signal</a:t>
            </a:r>
            <a:r>
              <a:rPr lang="fr-FR" dirty="0" smtClean="0"/>
              <a:t>, </a:t>
            </a:r>
            <a:r>
              <a:rPr lang="fr-FR" dirty="0" err="1" smtClean="0"/>
              <a:t>²le</a:t>
            </a:r>
            <a:r>
              <a:rPr lang="fr-FR" dirty="0" smtClean="0"/>
              <a:t>$ </a:t>
            </a:r>
            <a:r>
              <a:rPr lang="fr-FR" dirty="0" err="1" smtClean="0"/>
              <a:t>²chasseur</a:t>
            </a:r>
            <a:r>
              <a:rPr lang="fr-FR" dirty="0" smtClean="0"/>
              <a:t>$ </a:t>
            </a:r>
            <a:r>
              <a:rPr lang="fr-FR" dirty="0" err="1" smtClean="0"/>
              <a:t>²tirent</a:t>
            </a:r>
            <a:r>
              <a:rPr lang="fr-FR" dirty="0" smtClean="0"/>
              <a:t> </a:t>
            </a:r>
            <a:r>
              <a:rPr lang="fr-FR" dirty="0" err="1" smtClean="0"/>
              <a:t>²sur</a:t>
            </a:r>
            <a:r>
              <a:rPr lang="fr-FR" dirty="0" smtClean="0"/>
              <a:t> </a:t>
            </a:r>
            <a:r>
              <a:rPr lang="fr-FR" dirty="0" err="1" smtClean="0"/>
              <a:t>²le</a:t>
            </a:r>
            <a:r>
              <a:rPr lang="fr-FR" dirty="0" smtClean="0"/>
              <a:t>$ </a:t>
            </a:r>
            <a:r>
              <a:rPr lang="fr-FR" dirty="0" err="1" smtClean="0"/>
              <a:t>²crocodile</a:t>
            </a:r>
            <a:r>
              <a:rPr lang="fr-FR" dirty="0" smtClean="0"/>
              <a:t>$.</a:t>
            </a:r>
          </a:p>
          <a:p>
            <a:pPr lvl="2">
              <a:lnSpc>
                <a:spcPct val="150000"/>
              </a:lnSpc>
            </a:pPr>
            <a:r>
              <a:rPr lang="fr-FR" dirty="0" smtClean="0"/>
              <a:t>La </a:t>
            </a:r>
            <a:r>
              <a:rPr lang="fr-FR" dirty="0" err="1" smtClean="0"/>
              <a:t>²chasse</a:t>
            </a:r>
            <a:r>
              <a:rPr lang="fr-FR" dirty="0" smtClean="0"/>
              <a:t> </a:t>
            </a:r>
            <a:r>
              <a:rPr lang="fr-FR" dirty="0" err="1" smtClean="0"/>
              <a:t>²dure</a:t>
            </a:r>
            <a:r>
              <a:rPr lang="fr-FR" dirty="0" smtClean="0"/>
              <a:t> 2 min.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16" y="2727526"/>
            <a:ext cx="508221" cy="585168"/>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202" y="3540769"/>
            <a:ext cx="508221" cy="585168"/>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414" y="1412776"/>
            <a:ext cx="508221" cy="585168"/>
          </a:xfrm>
          <a:prstGeom prst="rect">
            <a:avLst/>
          </a:prstGeom>
        </p:spPr>
      </p:pic>
      <p:pic>
        <p:nvPicPr>
          <p:cNvPr id="8" name="Imag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5202" y="2168274"/>
            <a:ext cx="508221" cy="585168"/>
          </a:xfrm>
          <a:prstGeom prst="rect">
            <a:avLst/>
          </a:prstGeom>
        </p:spPr>
      </p:pic>
    </p:spTree>
    <p:extLst>
      <p:ext uri="{BB962C8B-B14F-4D97-AF65-F5344CB8AC3E}">
        <p14:creationId xmlns:p14="http://schemas.microsoft.com/office/powerpoint/2010/main" val="2913628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a:t>
            </a:r>
            <a:endParaRPr lang="fr-FR" sz="45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La mare aux crocodiles</a:t>
            </a:r>
            <a:endParaRPr lang="fr-FR" dirty="0"/>
          </a:p>
        </p:txBody>
      </p:sp>
      <p:sp>
        <p:nvSpPr>
          <p:cNvPr id="6" name="Espace réservé du texte 5"/>
          <p:cNvSpPr>
            <a:spLocks noGrp="1"/>
          </p:cNvSpPr>
          <p:nvPr>
            <p:ph type="body" sz="quarter" idx="10"/>
          </p:nvPr>
        </p:nvSpPr>
        <p:spPr/>
        <p:txBody>
          <a:bodyPr/>
          <a:lstStyle/>
          <a:p>
            <a:pPr>
              <a:lnSpc>
                <a:spcPct val="100000"/>
              </a:lnSpc>
            </a:pPr>
            <a:r>
              <a:rPr lang="fr-FR" dirty="0"/>
              <a:t>En   EPS,   nous   aimons   jouer   à   la   mare   aux   crocodiles.   C’est   un   jeu   collectif   avec   des   ballons.</a:t>
            </a:r>
          </a:p>
          <a:p>
            <a:pPr>
              <a:lnSpc>
                <a:spcPct val="100000"/>
              </a:lnSpc>
              <a:spcBef>
                <a:spcPts val="1200"/>
              </a:spcBef>
              <a:spcAft>
                <a:spcPts val="1200"/>
              </a:spcAft>
            </a:pPr>
            <a:r>
              <a:rPr lang="fr-FR" i="1" dirty="0"/>
              <a:t>Voici   la   règle   :</a:t>
            </a:r>
          </a:p>
          <a:p>
            <a:pPr marL="360000" indent="-360000">
              <a:lnSpc>
                <a:spcPct val="100000"/>
              </a:lnSpc>
              <a:spcAft>
                <a:spcPts val="300"/>
              </a:spcAft>
              <a:buFont typeface="+mj-lt"/>
              <a:buAutoNum type="arabicPeriod"/>
            </a:pPr>
            <a:r>
              <a:rPr lang="fr-FR" dirty="0"/>
              <a:t>L’arbitre   trace   un   cercle   d’au   moins   quinze   pas   de   diamètre   pour   faire   la   mare   aux   crocodiles.   Un   peu   plus   loin,   il   fait   un   petit   carré   pour   représenter   le   camion   des   chasseurs.</a:t>
            </a:r>
          </a:p>
          <a:p>
            <a:pPr marL="360000" indent="-360000">
              <a:lnSpc>
                <a:spcPct val="100000"/>
              </a:lnSpc>
              <a:spcAft>
                <a:spcPts val="300"/>
              </a:spcAft>
              <a:buFont typeface="+mj-lt"/>
              <a:buAutoNum type="arabicPeriod"/>
            </a:pPr>
            <a:r>
              <a:rPr lang="fr-FR" dirty="0"/>
              <a:t>La   classe   se   partage   en   deux   équipes   égales.   Les   crocodiles   sont   dans   la   mare   et   les   chasseurs   se   placent   autour.   L’équipe   des   chasseurs   a   besoin   de   deux   ballons.</a:t>
            </a:r>
          </a:p>
          <a:p>
            <a:pPr marL="360000" indent="-360000">
              <a:lnSpc>
                <a:spcPct val="100000"/>
              </a:lnSpc>
              <a:spcAft>
                <a:spcPts val="300"/>
              </a:spcAft>
              <a:buFont typeface="+mj-lt"/>
              <a:buAutoNum type="arabicPeriod"/>
            </a:pPr>
            <a:r>
              <a:rPr lang="fr-FR" dirty="0"/>
              <a:t>Au   signal,   les   chasseurs   tirent   sur   les   crocodiles,   sans   entrer   dans   la   mare.</a:t>
            </a:r>
          </a:p>
          <a:p>
            <a:pPr marL="360000" indent="-360000">
              <a:lnSpc>
                <a:spcPct val="100000"/>
              </a:lnSpc>
              <a:buFont typeface="+mj-lt"/>
              <a:buAutoNum type="arabicPeriod"/>
            </a:pPr>
            <a:r>
              <a:rPr lang="fr-FR" dirty="0"/>
              <a:t>Chaque   crocodile   touché   est   éliminé   et   va   dans   le   camion.   Mais   attention </a:t>
            </a:r>
            <a:r>
              <a:rPr lang="fr-FR" dirty="0" smtClean="0"/>
              <a:t>:</a:t>
            </a:r>
            <a:endParaRPr lang="fr-FR" dirty="0"/>
          </a:p>
          <a:p>
            <a:pPr marL="719138" indent="-360000">
              <a:lnSpc>
                <a:spcPct val="100000"/>
              </a:lnSpc>
              <a:buFont typeface="Symbol" panose="05050102010706020507" pitchFamily="18" charset="2"/>
              <a:buChar char=""/>
            </a:pPr>
            <a:r>
              <a:rPr lang="fr-FR" dirty="0"/>
              <a:t>Un   crocodile   touché   par   un   rebond   du   ballon   n’est   pas   éliminé.</a:t>
            </a:r>
          </a:p>
          <a:p>
            <a:pPr marL="719138" indent="-360000">
              <a:lnSpc>
                <a:spcPct val="100000"/>
              </a:lnSpc>
              <a:spcAft>
                <a:spcPts val="300"/>
              </a:spcAft>
              <a:buFont typeface="Symbol" panose="05050102010706020507" pitchFamily="18" charset="2"/>
              <a:buChar char=""/>
            </a:pPr>
            <a:r>
              <a:rPr lang="fr-FR" dirty="0"/>
              <a:t>Quand   un   ballon   reste   dans   la   mare,   un   chasseur   va   le   chercher   mais   il   tire   quand   il   sort   de   la   mare.</a:t>
            </a:r>
          </a:p>
          <a:p>
            <a:pPr marL="360000" indent="-360000">
              <a:lnSpc>
                <a:spcPct val="100000"/>
              </a:lnSpc>
              <a:spcAft>
                <a:spcPts val="300"/>
              </a:spcAft>
              <a:buFont typeface="+mj-lt"/>
              <a:buAutoNum type="arabicPeriod" startAt="5"/>
            </a:pPr>
            <a:r>
              <a:rPr lang="fr-FR" dirty="0"/>
              <a:t>La   chasse   dure   deux   minutes   au   bout   desquelles   on   compte   les   points   (un   point   par   crocodile   touché).   Puis,   les   équipes   sont   inversées.</a:t>
            </a:r>
          </a:p>
          <a:p>
            <a:pPr marL="360000" indent="-360000">
              <a:lnSpc>
                <a:spcPct val="100000"/>
              </a:lnSpc>
              <a:spcAft>
                <a:spcPts val="300"/>
              </a:spcAft>
              <a:buFont typeface="+mj-lt"/>
              <a:buAutoNum type="arabicPeriod" startAt="5"/>
            </a:pPr>
            <a:r>
              <a:rPr lang="fr-FR" dirty="0"/>
              <a:t>L’équipe   gagnante   est   celle   qui   marque   le   plus   de   points.</a:t>
            </a:r>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1"/>
            <a:r>
              <a:rPr lang="fr-FR" u="sng" dirty="0" smtClean="0"/>
              <a:t>Questionnement oral :</a:t>
            </a:r>
          </a:p>
          <a:p>
            <a:endParaRPr lang="fr-FR" dirty="0"/>
          </a:p>
          <a:p>
            <a:r>
              <a:rPr lang="fr-FR" dirty="0" smtClean="0"/>
              <a:t>De quel type de texte il s’agit ?</a:t>
            </a:r>
          </a:p>
          <a:p>
            <a:r>
              <a:rPr lang="fr-FR" dirty="0" smtClean="0"/>
              <a:t>	C’est une règle de jeu.</a:t>
            </a:r>
          </a:p>
          <a:p>
            <a:endParaRPr lang="fr-FR" dirty="0"/>
          </a:p>
          <a:p>
            <a:r>
              <a:rPr lang="fr-FR" dirty="0" smtClean="0"/>
              <a:t>Comment appelle-t-on les textes présentés avec des numéros ou des puces ?</a:t>
            </a:r>
          </a:p>
          <a:p>
            <a:r>
              <a:rPr lang="fr-FR" dirty="0" smtClean="0"/>
              <a:t>	Des listes.</a:t>
            </a:r>
          </a:p>
          <a:p>
            <a:endParaRPr lang="fr-FR" dirty="0" smtClean="0"/>
          </a:p>
          <a:p>
            <a:r>
              <a:rPr lang="fr-FR" dirty="0"/>
              <a:t>Quel est le temps du texte ?</a:t>
            </a:r>
          </a:p>
          <a:p>
            <a:r>
              <a:rPr lang="fr-FR" dirty="0" smtClean="0"/>
              <a:t>	Au </a:t>
            </a:r>
            <a:r>
              <a:rPr lang="fr-FR" dirty="0"/>
              <a:t>présent : c’est un présent intemporel, on joue ainsi tout le temps.</a:t>
            </a:r>
          </a:p>
          <a:p>
            <a:endParaRPr lang="fr-FR" dirty="0" smtClean="0"/>
          </a:p>
          <a:p>
            <a:endParaRPr lang="fr-FR" dirty="0"/>
          </a:p>
          <a:p>
            <a:r>
              <a:rPr lang="fr-FR" dirty="0" smtClean="0"/>
              <a:t>Faire expliquer le jeu aux élèves pour s’assurer qu’ils ont compris l’ensemble.</a:t>
            </a:r>
          </a:p>
          <a:p>
            <a:r>
              <a:rPr lang="fr-FR" dirty="0" smtClean="0"/>
              <a:t>Si possible le faire jouer aussi en EPS.</a:t>
            </a:r>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smtClean="0"/>
              <a:t>(Diapo de travail : voir les pages suivantes)</a:t>
            </a:r>
          </a:p>
          <a:p>
            <a:endParaRPr lang="fr-FR" dirty="0"/>
          </a:p>
          <a:p>
            <a:r>
              <a:rPr lang="fr-FR" dirty="0"/>
              <a:t>Transformation affirmatif / négatif :</a:t>
            </a:r>
          </a:p>
          <a:p>
            <a:pPr lvl="1"/>
            <a:r>
              <a:rPr lang="fr-FR" dirty="0" smtClean="0"/>
              <a:t>Un crocodile touché par un rebond du ballon n’est pas éliminé.</a:t>
            </a:r>
            <a:endParaRPr lang="fr-FR" dirty="0"/>
          </a:p>
          <a:p>
            <a:endParaRPr lang="fr-FR" dirty="0"/>
          </a:p>
          <a:p>
            <a:endParaRPr lang="fr-FR" dirty="0"/>
          </a:p>
          <a:p>
            <a:r>
              <a:rPr lang="fr-FR" dirty="0"/>
              <a:t>Phrase interrogative :</a:t>
            </a:r>
          </a:p>
          <a:p>
            <a:r>
              <a:rPr lang="fr-FR" dirty="0" smtClean="0"/>
              <a:t>Écrire à la forme interrogative, de deux manières :</a:t>
            </a:r>
            <a:endParaRPr lang="fr-FR" dirty="0"/>
          </a:p>
          <a:p>
            <a:pPr lvl="1"/>
            <a:r>
              <a:rPr lang="fr-FR" dirty="0" smtClean="0"/>
              <a:t>Ils ont besoin </a:t>
            </a:r>
            <a:r>
              <a:rPr lang="fr-FR" dirty="0"/>
              <a:t>de deux ballons.</a:t>
            </a:r>
          </a:p>
          <a:p>
            <a:endParaRPr lang="fr-FR" dirty="0"/>
          </a:p>
          <a:p>
            <a:endParaRPr lang="fr-FR" dirty="0"/>
          </a:p>
          <a:p>
            <a:r>
              <a:rPr lang="fr-FR" dirty="0"/>
              <a:t>Analyse fonctionnelle de phrases : sujet / verbe / infinitif</a:t>
            </a:r>
          </a:p>
          <a:p>
            <a:pPr lvl="1"/>
            <a:r>
              <a:rPr lang="fr-FR" dirty="0" smtClean="0"/>
              <a:t>Un peu plus loin, l’arbitre a tracé un petit carré.</a:t>
            </a:r>
          </a:p>
          <a:p>
            <a:pPr lvl="1"/>
            <a:r>
              <a:rPr lang="fr-FR" dirty="0" smtClean="0"/>
              <a:t>Les crocodiles sont dans la mare.</a:t>
            </a:r>
          </a:p>
          <a:p>
            <a:pPr lvl="1"/>
            <a:r>
              <a:rPr lang="fr-FR" dirty="0" smtClean="0"/>
              <a:t>Les chasseurs ont besoin de deux ballons.</a:t>
            </a:r>
            <a:endParaRPr lang="fr-FR" dirty="0"/>
          </a:p>
        </p:txBody>
      </p:sp>
      <p:sp>
        <p:nvSpPr>
          <p:cNvPr id="2" name="Espace réservé du texte 1"/>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2060608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à la forme affirmative :</a:t>
            </a:r>
            <a:endParaRPr lang="fr-FR" dirty="0"/>
          </a:p>
        </p:txBody>
      </p:sp>
      <p:sp>
        <p:nvSpPr>
          <p:cNvPr id="3" name="Espace réservé du texte 2"/>
          <p:cNvSpPr>
            <a:spLocks noGrp="1"/>
          </p:cNvSpPr>
          <p:nvPr>
            <p:ph type="body" sz="quarter" idx="11"/>
          </p:nvPr>
        </p:nvSpPr>
        <p:spPr>
          <a:xfrm>
            <a:off x="130993" y="980728"/>
            <a:ext cx="9643246" cy="5761385"/>
          </a:xfrm>
        </p:spPr>
        <p:txBody>
          <a:bodyPr/>
          <a:lstStyle/>
          <a:p>
            <a:pPr lvl="1">
              <a:lnSpc>
                <a:spcPct val="100000"/>
              </a:lnSpc>
            </a:pPr>
            <a:r>
              <a:rPr lang="fr-FR" dirty="0" err="1" smtClean="0"/>
              <a:t>U²n</a:t>
            </a:r>
            <a:r>
              <a:rPr lang="fr-FR" dirty="0" smtClean="0"/>
              <a:t> </a:t>
            </a:r>
            <a:r>
              <a:rPr lang="fr-FR" dirty="0" err="1" smtClean="0"/>
              <a:t>²crocodile</a:t>
            </a:r>
            <a:r>
              <a:rPr lang="fr-FR" dirty="0" smtClean="0"/>
              <a:t> </a:t>
            </a:r>
            <a:r>
              <a:rPr lang="fr-FR" dirty="0" err="1" smtClean="0"/>
              <a:t>²touché</a:t>
            </a:r>
            <a:r>
              <a:rPr lang="fr-FR" dirty="0" smtClean="0"/>
              <a:t> </a:t>
            </a:r>
            <a:r>
              <a:rPr lang="fr-FR" dirty="0" err="1" smtClean="0"/>
              <a:t>²par</a:t>
            </a:r>
            <a:r>
              <a:rPr lang="fr-FR" dirty="0" smtClean="0"/>
              <a:t> </a:t>
            </a:r>
            <a:r>
              <a:rPr lang="fr-FR" dirty="0" err="1" smtClean="0"/>
              <a:t>²un</a:t>
            </a:r>
            <a:r>
              <a:rPr lang="fr-FR" dirty="0" smtClean="0"/>
              <a:t> </a:t>
            </a:r>
            <a:r>
              <a:rPr lang="fr-FR" dirty="0" err="1" smtClean="0"/>
              <a:t>²rebond</a:t>
            </a:r>
            <a:r>
              <a:rPr lang="fr-FR" dirty="0" smtClean="0"/>
              <a:t> </a:t>
            </a:r>
            <a:r>
              <a:rPr lang="fr-FR" dirty="0" err="1" smtClean="0"/>
              <a:t>²du</a:t>
            </a:r>
            <a:r>
              <a:rPr lang="fr-FR" dirty="0" smtClean="0"/>
              <a:t> </a:t>
            </a:r>
            <a:r>
              <a:rPr lang="fr-FR" dirty="0" err="1" smtClean="0"/>
              <a:t>²ballon</a:t>
            </a:r>
            <a:r>
              <a:rPr lang="fr-FR" dirty="0" smtClean="0"/>
              <a:t> </a:t>
            </a:r>
            <a:r>
              <a:rPr lang="fr-FR" dirty="0"/>
              <a:t>n’est </a:t>
            </a:r>
            <a:r>
              <a:rPr lang="fr-FR" dirty="0" err="1" smtClean="0"/>
              <a:t>²pa</a:t>
            </a:r>
            <a:r>
              <a:rPr lang="fr-FR" dirty="0" smtClean="0"/>
              <a:t>$ </a:t>
            </a:r>
            <a:r>
              <a:rPr lang="fr-FR" dirty="0"/>
              <a:t>éliminé.</a:t>
            </a:r>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8453597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en question, de deux manières différentes.</a:t>
            </a:r>
            <a:endParaRPr lang="fr-FR" dirty="0"/>
          </a:p>
        </p:txBody>
      </p:sp>
      <p:sp>
        <p:nvSpPr>
          <p:cNvPr id="3" name="Espace réservé du texte 2"/>
          <p:cNvSpPr>
            <a:spLocks noGrp="1"/>
          </p:cNvSpPr>
          <p:nvPr>
            <p:ph type="body" sz="quarter" idx="11"/>
          </p:nvPr>
        </p:nvSpPr>
        <p:spPr>
          <a:xfrm>
            <a:off x="130993" y="980728"/>
            <a:ext cx="9643246" cy="5761385"/>
          </a:xfrm>
        </p:spPr>
        <p:txBody>
          <a:bodyPr/>
          <a:lstStyle/>
          <a:p>
            <a:pPr lvl="1">
              <a:lnSpc>
                <a:spcPct val="100000"/>
              </a:lnSpc>
            </a:pPr>
            <a:r>
              <a:rPr lang="fr-FR" dirty="0" err="1" smtClean="0"/>
              <a:t>I²l</a:t>
            </a:r>
            <a:r>
              <a:rPr lang="fr-FR" dirty="0" smtClean="0"/>
              <a:t>$ </a:t>
            </a:r>
            <a:r>
              <a:rPr lang="fr-FR" dirty="0" err="1" smtClean="0"/>
              <a:t>²ont</a:t>
            </a:r>
            <a:r>
              <a:rPr lang="fr-FR" dirty="0" smtClean="0"/>
              <a:t> </a:t>
            </a:r>
            <a:r>
              <a:rPr lang="fr-FR" dirty="0" err="1" smtClean="0"/>
              <a:t>²besoin</a:t>
            </a:r>
            <a:r>
              <a:rPr lang="fr-FR" dirty="0" smtClean="0"/>
              <a:t> </a:t>
            </a:r>
            <a:r>
              <a:rPr lang="fr-FR" dirty="0" err="1" smtClean="0"/>
              <a:t>²de</a:t>
            </a:r>
            <a:r>
              <a:rPr lang="fr-FR" dirty="0" smtClean="0"/>
              <a:t> </a:t>
            </a:r>
            <a:r>
              <a:rPr lang="fr-FR" dirty="0" err="1" smtClean="0"/>
              <a:t>²deux</a:t>
            </a:r>
            <a:r>
              <a:rPr lang="fr-FR" dirty="0" smtClean="0"/>
              <a:t> </a:t>
            </a:r>
            <a:r>
              <a:rPr lang="fr-FR" dirty="0" err="1" smtClean="0"/>
              <a:t>²ballon</a:t>
            </a:r>
            <a:r>
              <a:rPr lang="fr-FR" dirty="0" smtClean="0"/>
              <a:t>$.</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18941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Encadre le verbe en rouge, souligne son sujet en bleu. Indique l’infinitif en dessous.</a:t>
            </a:r>
            <a:endParaRPr lang="fr-FR" dirty="0"/>
          </a:p>
        </p:txBody>
      </p:sp>
      <p:sp>
        <p:nvSpPr>
          <p:cNvPr id="3" name="Espace réservé du texte 2"/>
          <p:cNvSpPr>
            <a:spLocks noGrp="1"/>
          </p:cNvSpPr>
          <p:nvPr>
            <p:ph type="body" sz="quarter" idx="11"/>
          </p:nvPr>
        </p:nvSpPr>
        <p:spPr>
          <a:xfrm>
            <a:off x="130993" y="980728"/>
            <a:ext cx="9643246" cy="5761385"/>
          </a:xfrm>
        </p:spPr>
        <p:txBody>
          <a:bodyPr/>
          <a:lstStyle/>
          <a:p>
            <a:pPr lvl="1">
              <a:lnSpc>
                <a:spcPct val="200000"/>
              </a:lnSpc>
            </a:pPr>
            <a:r>
              <a:rPr lang="fr-FR" dirty="0" err="1" smtClean="0"/>
              <a:t>U²n</a:t>
            </a:r>
            <a:r>
              <a:rPr lang="fr-FR" dirty="0" smtClean="0"/>
              <a:t>  </a:t>
            </a:r>
            <a:r>
              <a:rPr lang="fr-FR" dirty="0" err="1" smtClean="0"/>
              <a:t>²peu</a:t>
            </a:r>
            <a:r>
              <a:rPr lang="fr-FR" dirty="0" smtClean="0"/>
              <a:t>  </a:t>
            </a:r>
            <a:r>
              <a:rPr lang="fr-FR" dirty="0" err="1" smtClean="0"/>
              <a:t>²plu</a:t>
            </a:r>
            <a:r>
              <a:rPr lang="fr-FR" dirty="0" smtClean="0"/>
              <a:t>$  </a:t>
            </a:r>
            <a:r>
              <a:rPr lang="fr-FR" dirty="0" err="1" smtClean="0"/>
              <a:t>²loin</a:t>
            </a:r>
            <a:r>
              <a:rPr lang="fr-FR" sz="1200" dirty="0" smtClean="0"/>
              <a:t> </a:t>
            </a:r>
            <a:r>
              <a:rPr lang="fr-FR" dirty="0" smtClean="0"/>
              <a:t>,  ²l’</a:t>
            </a:r>
            <a:r>
              <a:rPr lang="fr-FR" dirty="0" err="1" smtClean="0"/>
              <a:t>²arbitre</a:t>
            </a:r>
            <a:r>
              <a:rPr lang="fr-FR" dirty="0" smtClean="0"/>
              <a:t>  </a:t>
            </a:r>
            <a:r>
              <a:rPr lang="fr-FR" dirty="0" err="1" smtClean="0"/>
              <a:t>²a</a:t>
            </a:r>
            <a:r>
              <a:rPr lang="fr-FR" dirty="0" smtClean="0"/>
              <a:t>   </a:t>
            </a:r>
            <a:r>
              <a:rPr lang="fr-FR" dirty="0" err="1" smtClean="0"/>
              <a:t>²tracé</a:t>
            </a:r>
            <a:r>
              <a:rPr lang="fr-FR" dirty="0" smtClean="0"/>
              <a:t>  </a:t>
            </a:r>
            <a:r>
              <a:rPr lang="fr-FR" dirty="0" err="1" smtClean="0"/>
              <a:t>²un</a:t>
            </a:r>
            <a:r>
              <a:rPr lang="fr-FR" dirty="0" smtClean="0"/>
              <a:t>  </a:t>
            </a:r>
            <a:r>
              <a:rPr lang="fr-FR" dirty="0" err="1" smtClean="0"/>
              <a:t>²petit</a:t>
            </a:r>
            <a:r>
              <a:rPr lang="fr-FR" dirty="0" smtClean="0"/>
              <a:t>  </a:t>
            </a:r>
            <a:r>
              <a:rPr lang="fr-FR" dirty="0" err="1" smtClean="0"/>
              <a:t>²carré</a:t>
            </a:r>
            <a:r>
              <a:rPr lang="fr-FR" sz="1200" dirty="0" smtClean="0"/>
              <a:t> </a:t>
            </a:r>
            <a:r>
              <a:rPr lang="fr-FR" dirty="0" smtClean="0"/>
              <a:t>.</a:t>
            </a:r>
            <a:endParaRPr lang="fr-FR" dirty="0"/>
          </a:p>
          <a:p>
            <a:pPr lvl="1">
              <a:lnSpc>
                <a:spcPct val="400000"/>
              </a:lnSpc>
            </a:pPr>
            <a:r>
              <a:rPr lang="fr-FR" dirty="0" smtClean="0"/>
              <a:t>Le$  </a:t>
            </a:r>
            <a:r>
              <a:rPr lang="fr-FR" dirty="0" err="1" smtClean="0"/>
              <a:t>²crocodile</a:t>
            </a:r>
            <a:r>
              <a:rPr lang="fr-FR" dirty="0" smtClean="0"/>
              <a:t>$  </a:t>
            </a:r>
            <a:r>
              <a:rPr lang="fr-FR" dirty="0" err="1" smtClean="0"/>
              <a:t>²sont</a:t>
            </a:r>
            <a:r>
              <a:rPr lang="fr-FR" dirty="0" smtClean="0"/>
              <a:t>  </a:t>
            </a:r>
            <a:r>
              <a:rPr lang="fr-FR" dirty="0" err="1" smtClean="0"/>
              <a:t>²dan</a:t>
            </a:r>
            <a:r>
              <a:rPr lang="fr-FR" dirty="0" smtClean="0"/>
              <a:t>$  </a:t>
            </a:r>
            <a:r>
              <a:rPr lang="fr-FR" dirty="0" err="1" smtClean="0"/>
              <a:t>²la</a:t>
            </a:r>
            <a:r>
              <a:rPr lang="fr-FR" dirty="0" smtClean="0"/>
              <a:t>  mare</a:t>
            </a:r>
            <a:r>
              <a:rPr lang="fr-FR" sz="1200" dirty="0" smtClean="0"/>
              <a:t> </a:t>
            </a:r>
            <a:r>
              <a:rPr lang="fr-FR" dirty="0" smtClean="0"/>
              <a:t>.</a:t>
            </a:r>
            <a:endParaRPr lang="fr-FR" dirty="0"/>
          </a:p>
          <a:p>
            <a:pPr lvl="1">
              <a:lnSpc>
                <a:spcPct val="400000"/>
              </a:lnSpc>
            </a:pPr>
            <a:r>
              <a:rPr lang="fr-FR" dirty="0" smtClean="0"/>
              <a:t>Le$  </a:t>
            </a:r>
            <a:r>
              <a:rPr lang="fr-FR" dirty="0" err="1" smtClean="0"/>
              <a:t>²chasseur</a:t>
            </a:r>
            <a:r>
              <a:rPr lang="fr-FR" dirty="0" smtClean="0"/>
              <a:t>$  </a:t>
            </a:r>
            <a:r>
              <a:rPr lang="fr-FR" dirty="0" err="1" smtClean="0"/>
              <a:t>²ont</a:t>
            </a:r>
            <a:r>
              <a:rPr lang="fr-FR" dirty="0" smtClean="0"/>
              <a:t>  </a:t>
            </a:r>
            <a:r>
              <a:rPr lang="fr-FR" dirty="0" err="1" smtClean="0"/>
              <a:t>²besoin</a:t>
            </a:r>
            <a:r>
              <a:rPr lang="fr-FR" dirty="0" smtClean="0"/>
              <a:t>  </a:t>
            </a:r>
            <a:r>
              <a:rPr lang="fr-FR" dirty="0" err="1" smtClean="0"/>
              <a:t>²de</a:t>
            </a:r>
            <a:r>
              <a:rPr lang="fr-FR" dirty="0" smtClean="0"/>
              <a:t>  </a:t>
            </a:r>
            <a:r>
              <a:rPr lang="fr-FR" dirty="0" err="1" smtClean="0"/>
              <a:t>²deux</a:t>
            </a:r>
            <a:r>
              <a:rPr lang="fr-FR" dirty="0" smtClean="0"/>
              <a:t>  </a:t>
            </a:r>
            <a:r>
              <a:rPr lang="fr-FR" dirty="0" err="1" smtClean="0"/>
              <a:t>²ballon</a:t>
            </a:r>
            <a:r>
              <a:rPr lang="fr-FR" dirty="0" smtClean="0"/>
              <a:t>$</a:t>
            </a:r>
            <a:r>
              <a:rPr lang="fr-FR" sz="1200" dirty="0" smtClean="0"/>
              <a:t> </a:t>
            </a:r>
            <a:r>
              <a:rPr lang="fr-FR" dirty="0" smtClean="0"/>
              <a:t>.</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1994609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2</a:t>
            </a: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146</TotalTime>
  <Words>769</Words>
  <Application>Microsoft Office PowerPoint</Application>
  <PresentationFormat>Personnalisé</PresentationFormat>
  <Paragraphs>110</Paragraphs>
  <Slides>19</Slides>
  <Notes>0</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Faire de la grammaire au CE1 - Prérempli</vt:lpstr>
      <vt:lpstr>Présentation PowerPoint</vt:lpstr>
      <vt:lpstr>Présentation PowerPoint</vt:lpstr>
      <vt:lpstr>La mare aux crocodiles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20</cp:revision>
  <dcterms:created xsi:type="dcterms:W3CDTF">2015-05-30T12:30:25Z</dcterms:created>
  <dcterms:modified xsi:type="dcterms:W3CDTF">2015-06-02T16:36:36Z</dcterms:modified>
</cp:coreProperties>
</file>