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72" r:id="rId5"/>
    <p:sldId id="259" r:id="rId6"/>
    <p:sldId id="270" r:id="rId7"/>
    <p:sldId id="260" r:id="rId8"/>
    <p:sldId id="264" r:id="rId9"/>
    <p:sldId id="273" r:id="rId10"/>
    <p:sldId id="265" r:id="rId11"/>
    <p:sldId id="261" r:id="rId12"/>
    <p:sldId id="262" r:id="rId13"/>
    <p:sldId id="275" r:id="rId14"/>
    <p:sldId id="277" r:id="rId15"/>
    <p:sldId id="276" r:id="rId16"/>
    <p:sldId id="266" r:id="rId17"/>
    <p:sldId id="268" r:id="rId18"/>
    <p:sldId id="278" r:id="rId19"/>
    <p:sldId id="267" r:id="rId20"/>
    <p:sldId id="279" r:id="rId21"/>
    <p:sldId id="280" r:id="rId22"/>
    <p:sldId id="269" r:id="rId23"/>
    <p:sldId id="274" r:id="rId24"/>
    <p:sldId id="281" r:id="rId25"/>
  </p:sldIdLst>
  <p:sldSz cx="9901238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3333FF"/>
    <a:srgbClr val="9F5FCF"/>
    <a:srgbClr val="339933"/>
    <a:srgbClr val="99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31" autoAdjust="0"/>
    <p:restoredTop sz="94660"/>
  </p:normalViewPr>
  <p:slideViewPr>
    <p:cSldViewPr snapToObjects="1">
      <p:cViewPr varScale="1">
        <p:scale>
          <a:sx n="100" d="100"/>
          <a:sy n="100" d="100"/>
        </p:scale>
        <p:origin x="-624" y="-77"/>
      </p:cViewPr>
      <p:guideLst>
        <p:guide orient="horz" pos="368"/>
        <p:guide pos="615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7540" y="115892"/>
            <a:ext cx="6646159" cy="6626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3093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ou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0330" y="115888"/>
            <a:ext cx="6680579" cy="6612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8979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 userDrawn="1"/>
        </p:nvSpPr>
        <p:spPr>
          <a:xfrm>
            <a:off x="125412" y="115888"/>
            <a:ext cx="9648825" cy="630000"/>
          </a:xfrm>
          <a:prstGeom prst="rect">
            <a:avLst/>
          </a:prstGeom>
          <a:ln w="127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marL="3175" lvl="3" indent="0" algn="ctr"/>
            <a:endParaRPr lang="fr-FR" sz="3000" dirty="0">
              <a:latin typeface="Androgyne" pitchFamily="82" charset="0"/>
            </a:endParaRPr>
          </a:p>
        </p:txBody>
      </p:sp>
      <p:sp>
        <p:nvSpPr>
          <p:cNvPr id="3" name="Arrondir un rectangle avec un coin diagonal 2"/>
          <p:cNvSpPr/>
          <p:nvPr userDrawn="1"/>
        </p:nvSpPr>
        <p:spPr>
          <a:xfrm>
            <a:off x="233363" y="250888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0070C0"/>
                </a:solidFill>
              </a:rPr>
              <a:t>Le texte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2182426" y="26824"/>
            <a:ext cx="7591812" cy="699782"/>
          </a:xfrm>
          <a:prstGeom prst="rect">
            <a:avLst/>
          </a:prstGeom>
        </p:spPr>
        <p:txBody>
          <a:bodyPr anchor="ctr" anchorCtr="0"/>
          <a:lstStyle>
            <a:lvl1pPr>
              <a:defRPr sz="4000">
                <a:solidFill>
                  <a:srgbClr val="0070C0"/>
                </a:solidFill>
                <a:latin typeface="Gabriola" panose="04040605051002020D02" pitchFamily="82" charset="0"/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0"/>
          </p:nvPr>
        </p:nvSpPr>
        <p:spPr>
          <a:xfrm>
            <a:off x="125412" y="836712"/>
            <a:ext cx="9648825" cy="5905401"/>
          </a:xfrm>
          <a:prstGeom prst="rect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1pPr>
            <a:lvl2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2pPr>
            <a:lvl3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3pPr>
            <a:lvl4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4pPr>
            <a:lvl5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27908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l - Maitres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29600" y="129600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339966"/>
                </a:solidFill>
              </a:rPr>
              <a:t>Collectif</a:t>
            </a:r>
            <a:endParaRPr lang="fr-FR" dirty="0">
              <a:solidFill>
                <a:srgbClr val="339966"/>
              </a:solidFill>
            </a:endParaRP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8517600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fr-FR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3" y="584199"/>
            <a:ext cx="9645960" cy="6157913"/>
          </a:xfrm>
          <a:prstGeom prst="rect">
            <a:avLst/>
          </a:prstGeom>
          <a:ln w="25400">
            <a:solidFill>
              <a:srgbClr val="00B050"/>
            </a:solidFill>
          </a:ln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2pPr>
            <a:lvl3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3600" b="0" kern="1200" dirty="0" smtClean="0">
                <a:solidFill>
                  <a:schemeClr val="tx1"/>
                </a:solidFill>
                <a:latin typeface="Ecriture A" pitchFamily="50" charset="0"/>
                <a:ea typeface="+mn-ea"/>
                <a:cs typeface="+mn-cs"/>
              </a:defRPr>
            </a:lvl3pPr>
            <a:lvl4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600" b="0" kern="1200" dirty="0" smtClean="0">
                <a:solidFill>
                  <a:schemeClr val="tx1"/>
                </a:solidFill>
                <a:latin typeface="Cursive standard" pitchFamily="2" charset="0"/>
                <a:ea typeface="+mn-ea"/>
                <a:cs typeface="+mn-cs"/>
              </a:defRPr>
            </a:lvl4pPr>
            <a:lvl5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200" b="1" kern="1200" dirty="0">
                <a:solidFill>
                  <a:srgbClr val="00B050"/>
                </a:solidFill>
                <a:latin typeface="Gabriola" panose="04040605051002020D02" pitchFamily="82" charset="0"/>
                <a:ea typeface="+mn-ea"/>
                <a:cs typeface="+mn-cs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1"/>
          </p:nvPr>
        </p:nvSpPr>
        <p:spPr>
          <a:xfrm>
            <a:off x="7625615" y="132384"/>
            <a:ext cx="2026659" cy="360362"/>
          </a:xfrm>
          <a:prstGeom prst="rect">
            <a:avLst/>
          </a:prstGeom>
        </p:spPr>
        <p:txBody>
          <a:bodyPr/>
          <a:lstStyle>
            <a:lvl1pPr marL="285750" indent="-28575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2pPr>
            <a:lvl3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buFontTx/>
              <a:buNone/>
              <a:defRPr lang="fr-FR" sz="1800" kern="1200" dirty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defTabSz="914400" rtl="0" eaLnBrk="1" latinLnBrk="0" hangingPunct="1">
              <a:spcBef>
                <a:spcPct val="20000"/>
              </a:spcBef>
            </a:pPr>
            <a:r>
              <a:rPr lang="fr-FR" smtClean="0"/>
              <a:t>Modifiez les styles du texte du masque</a:t>
            </a:r>
          </a:p>
          <a:p>
            <a:pPr marL="0" lvl="1" indent="0" algn="ctr" defTabSz="914400" rtl="0" eaLnBrk="1" latinLnBrk="0" hangingPunct="1">
              <a:spcBef>
                <a:spcPct val="20000"/>
              </a:spcBef>
            </a:pPr>
            <a:r>
              <a:rPr lang="fr-FR" smtClean="0"/>
              <a:t>Deuxième niveau</a:t>
            </a:r>
          </a:p>
          <a:p>
            <a:pPr marL="0" lvl="2" indent="0" algn="ctr" defTabSz="914400" rtl="0" eaLnBrk="1" latinLnBrk="0" hangingPunct="1">
              <a:spcBef>
                <a:spcPct val="20000"/>
              </a:spcBef>
            </a:pPr>
            <a:r>
              <a:rPr lang="fr-FR" smtClean="0"/>
              <a:t>Troisième niveau</a:t>
            </a:r>
          </a:p>
          <a:p>
            <a:pPr marL="0" lvl="3" indent="0" algn="ctr" defTabSz="914400" rtl="0" eaLnBrk="1" latinLnBrk="0" hangingPunct="1">
              <a:spcBef>
                <a:spcPct val="20000"/>
              </a:spcBef>
            </a:pPr>
            <a:r>
              <a:rPr lang="fr-FR" smtClean="0"/>
              <a:t>Quatrième niveau</a:t>
            </a:r>
          </a:p>
          <a:p>
            <a:pPr marL="0" lvl="4" indent="0" algn="ctr" defTabSz="914400" rtl="0" eaLnBrk="1" latinLnBrk="0" hangingPunct="1">
              <a:spcBef>
                <a:spcPct val="20000"/>
              </a:spcBef>
            </a:pPr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226380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l - Élè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30991" y="130174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chemeClr val="accent5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accent5">
                    <a:lumMod val="75000"/>
                  </a:schemeClr>
                </a:solidFill>
              </a:rPr>
              <a:t>Collectif</a:t>
            </a:r>
            <a:endParaRPr lang="fr-FR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4" y="584684"/>
            <a:ext cx="9648824" cy="6157429"/>
          </a:xfrm>
          <a:prstGeom prst="rect">
            <a:avLst/>
          </a:prstGeom>
          <a:ln w="25400">
            <a:solidFill>
              <a:schemeClr val="accent5">
                <a:lumMod val="75000"/>
              </a:schemeClr>
            </a:solidFill>
          </a:ln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3600" dirty="0" smtClean="0">
                <a:latin typeface="Ecriture A" pitchFamily="50" charset="0"/>
              </a:defRPr>
            </a:lvl2pPr>
            <a:lvl3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600" dirty="0" smtClean="0">
                <a:latin typeface="Cursive standard" pitchFamily="2" charset="0"/>
              </a:defRPr>
            </a:lvl3pPr>
            <a:lvl4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dirty="0" smtClean="0"/>
            </a:lvl4pPr>
            <a:lvl5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b="1" dirty="0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130993" y="1124744"/>
            <a:ext cx="9643246" cy="5617369"/>
          </a:xfrm>
          <a:prstGeom prst="rect">
            <a:avLst/>
          </a:prstGeom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3600" b="0" kern="1200" dirty="0" smtClean="0">
                <a:solidFill>
                  <a:schemeClr val="tx1"/>
                </a:solidFill>
                <a:latin typeface="Ecriture A" pitchFamily="50" charset="0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2600" b="0" kern="1200" dirty="0" smtClean="0">
                <a:solidFill>
                  <a:schemeClr val="tx1"/>
                </a:solidFill>
                <a:latin typeface="Cursive standard" pitchFamily="2" charset="0"/>
                <a:ea typeface="+mn-ea"/>
                <a:cs typeface="+mn-cs"/>
              </a:defRPr>
            </a:lvl2pPr>
            <a:lvl3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1800" u="sng" dirty="0" smtClean="0">
                <a:solidFill>
                  <a:srgbClr val="3333FF"/>
                </a:solidFill>
                <a:latin typeface="Sassoon Infant Std" pitchFamily="34" charset="0"/>
              </a:defRPr>
            </a:lvl3pPr>
            <a:lvl4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dirty="0" smtClean="0"/>
            </a:lvl4pPr>
            <a:lvl5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20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7" name="Rogner un rectangle avec un coin du même côté 6"/>
          <p:cNvSpPr/>
          <p:nvPr userDrawn="1"/>
        </p:nvSpPr>
        <p:spPr>
          <a:xfrm rot="5400000">
            <a:off x="8517600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2"/>
          </p:nvPr>
        </p:nvSpPr>
        <p:spPr>
          <a:xfrm>
            <a:off x="7632074" y="129812"/>
            <a:ext cx="2026659" cy="360362"/>
          </a:xfrm>
          <a:prstGeom prst="rect">
            <a:avLst/>
          </a:prstGeom>
        </p:spPr>
        <p:txBody>
          <a:bodyPr anchor="t" anchorCtr="0"/>
          <a:lstStyle>
            <a:lvl1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723163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gnage Sey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" y="98057"/>
            <a:ext cx="9901238" cy="669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70380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ivid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29101" y="129600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rgbClr val="9F5FC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9F5FCF"/>
                </a:solidFill>
              </a:rPr>
              <a:t>Individuel</a:t>
            </a:r>
            <a:endParaRPr lang="fr-FR" dirty="0">
              <a:solidFill>
                <a:srgbClr val="9F5FCF"/>
              </a:solidFill>
            </a:endParaRP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8518964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rgbClr val="9F5FC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dirty="0" smtClean="0">
                <a:solidFill>
                  <a:srgbClr val="9F5FCF"/>
                </a:solidFill>
              </a:rPr>
              <a:t>Exercices</a:t>
            </a:r>
            <a:endParaRPr lang="fr-FR" dirty="0">
              <a:solidFill>
                <a:srgbClr val="9F5FCF"/>
              </a:solidFill>
            </a:endParaRPr>
          </a:p>
        </p:txBody>
      </p:sp>
      <p:sp>
        <p:nvSpPr>
          <p:cNvPr id="10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4" y="584199"/>
            <a:ext cx="9648824" cy="6157913"/>
          </a:xfrm>
          <a:prstGeom prst="rect">
            <a:avLst/>
          </a:prstGeom>
          <a:ln w="25400">
            <a:solidFill>
              <a:srgbClr val="9F5FCF"/>
            </a:solidFill>
          </a:ln>
        </p:spPr>
        <p:txBody>
          <a:bodyPr/>
          <a:lstStyle>
            <a:lvl1pPr marL="36000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1pPr>
            <a:lvl2pPr marL="36000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3600" b="0" kern="1200" dirty="0" smtClean="0">
                <a:solidFill>
                  <a:schemeClr val="tx1"/>
                </a:solidFill>
                <a:latin typeface="Ecriture A" pitchFamily="50" charset="0"/>
                <a:ea typeface="+mn-ea"/>
                <a:cs typeface="+mn-cs"/>
              </a:defRPr>
            </a:lvl2pPr>
            <a:lvl3pPr marL="36000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600" b="0" kern="1200" dirty="0" smtClean="0">
                <a:solidFill>
                  <a:schemeClr val="tx1"/>
                </a:solidFill>
                <a:latin typeface="Cursive standard" pitchFamily="2" charset="0"/>
                <a:ea typeface="+mn-ea"/>
                <a:cs typeface="+mn-cs"/>
              </a:defRPr>
            </a:lvl3pPr>
            <a:lvl4pPr marL="36000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0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000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0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417405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ynthè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29600" y="129600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chemeClr val="accent6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accent6">
                    <a:lumMod val="75000"/>
                  </a:schemeClr>
                </a:solidFill>
              </a:rPr>
              <a:t>Page</a:t>
            </a:r>
            <a:r>
              <a:rPr lang="fr-FR" baseline="0" dirty="0" smtClean="0">
                <a:solidFill>
                  <a:schemeClr val="accent6">
                    <a:lumMod val="75000"/>
                  </a:schemeClr>
                </a:solidFill>
              </a:rPr>
              <a:t> de garde</a:t>
            </a:r>
            <a:endParaRPr lang="fr-FR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8517341" y="-758715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dirty="0" smtClean="0">
                <a:solidFill>
                  <a:schemeClr val="accent6">
                    <a:lumMod val="75000"/>
                  </a:schemeClr>
                </a:solidFill>
              </a:rPr>
              <a:t>Synthèse</a:t>
            </a:r>
            <a:endParaRPr lang="fr-FR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" name="Rectangle à coins arrondis 1"/>
          <p:cNvSpPr/>
          <p:nvPr userDrawn="1"/>
        </p:nvSpPr>
        <p:spPr>
          <a:xfrm>
            <a:off x="125414" y="2035410"/>
            <a:ext cx="9648824" cy="2628292"/>
          </a:xfrm>
          <a:prstGeom prst="roundRect">
            <a:avLst>
              <a:gd name="adj" fmla="val 6029"/>
            </a:avLst>
          </a:prstGeom>
          <a:ln w="2540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itre 8"/>
          <p:cNvSpPr>
            <a:spLocks noGrp="1"/>
          </p:cNvSpPr>
          <p:nvPr>
            <p:ph type="title"/>
          </p:nvPr>
        </p:nvSpPr>
        <p:spPr>
          <a:xfrm>
            <a:off x="125414" y="2629476"/>
            <a:ext cx="9643912" cy="720080"/>
          </a:xfrm>
          <a:prstGeom prst="rect">
            <a:avLst/>
          </a:prstGeom>
        </p:spPr>
        <p:txBody>
          <a:bodyPr anchor="ctr" anchorCtr="0"/>
          <a:lstStyle>
            <a:lvl1pPr>
              <a:defRPr>
                <a:solidFill>
                  <a:srgbClr val="3333FF"/>
                </a:solidFill>
                <a:latin typeface="Gabriola" panose="04040605051002020D02" pitchFamily="82" charset="0"/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quarter" idx="10"/>
          </p:nvPr>
        </p:nvSpPr>
        <p:spPr>
          <a:xfrm>
            <a:off x="125414" y="3349556"/>
            <a:ext cx="9643911" cy="131445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lang="fr-FR" sz="2000" dirty="0" smtClean="0"/>
            </a:lvl1pPr>
            <a:lvl2pPr>
              <a:defRPr lang="fr-FR" dirty="0" smtClean="0"/>
            </a:lvl2pPr>
            <a:lvl3pPr>
              <a:defRPr lang="fr-FR" dirty="0" smtClean="0"/>
            </a:lvl3pPr>
            <a:lvl4pPr>
              <a:defRPr lang="fr-FR" dirty="0" smtClean="0"/>
            </a:lvl4pPr>
            <a:lvl5pPr>
              <a:defRPr lang="fr-FR" dirty="0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345194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5432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2119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61" r:id="rId3"/>
    <p:sldLayoutId id="2147483662" r:id="rId4"/>
    <p:sldLayoutId id="2147483664" r:id="rId5"/>
    <p:sldLayoutId id="2147483670" r:id="rId6"/>
    <p:sldLayoutId id="2147483668" r:id="rId7"/>
    <p:sldLayoutId id="2147483669" r:id="rId8"/>
    <p:sldLayoutId id="2147483671" r:id="rId9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299599" y="620688"/>
            <a:ext cx="5457982" cy="11881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/>
            <a:r>
              <a:rPr lang="fr-FR" sz="3000" dirty="0" smtClean="0">
                <a:solidFill>
                  <a:schemeClr val="bg1"/>
                </a:solidFill>
                <a:latin typeface="Gabriola" panose="04040605051002020D02" pitchFamily="82" charset="0"/>
              </a:rPr>
              <a:t>Texte 4   ~   Semaine 5, période 5</a:t>
            </a:r>
          </a:p>
          <a:p>
            <a:pPr algn="ctr"/>
            <a:r>
              <a:rPr lang="fr-FR" sz="3600" dirty="0" smtClean="0">
                <a:solidFill>
                  <a:schemeClr val="bg1"/>
                </a:solidFill>
                <a:latin typeface="Gabriola" panose="04040605051002020D02" pitchFamily="82" charset="0"/>
              </a:rPr>
              <a:t>Quand nous serons grands</a:t>
            </a:r>
            <a:endParaRPr lang="fr-FR" sz="3600" dirty="0">
              <a:solidFill>
                <a:schemeClr val="bg1"/>
              </a:solidFill>
              <a:latin typeface="Gabriola" panose="04040605051002020D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8048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 rot="20759357">
            <a:off x="2222161" y="1975099"/>
            <a:ext cx="1853182" cy="1482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500" dirty="0" smtClean="0">
                <a:latin typeface="Lilly" pitchFamily="2" charset="0"/>
              </a:rPr>
              <a:t>Jour</a:t>
            </a:r>
          </a:p>
          <a:p>
            <a:pPr algn="ctr"/>
            <a:r>
              <a:rPr lang="fr-FR" sz="4500" dirty="0">
                <a:latin typeface="Lilly" pitchFamily="2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555163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4"/>
            <a:r>
              <a:rPr lang="fr-FR" dirty="0">
                <a:sym typeface="Wingdings" panose="05000000000000000000" pitchFamily="2" charset="2"/>
              </a:rPr>
              <a:t>(Diapo de travail : voir la page suivante.)</a:t>
            </a:r>
          </a:p>
          <a:p>
            <a:endParaRPr lang="fr-FR" dirty="0" smtClean="0"/>
          </a:p>
          <a:p>
            <a:r>
              <a:rPr lang="fr-FR" dirty="0" smtClean="0"/>
              <a:t>Transposer le texte (sans l’introduction) en changeant le pronom utilisé.</a:t>
            </a:r>
          </a:p>
          <a:p>
            <a:r>
              <a:rPr lang="fr-FR" dirty="0" smtClean="0">
                <a:sym typeface="Wingdings" panose="05000000000000000000" pitchFamily="2" charset="2"/>
              </a:rPr>
              <a:t>Répartir le texte en plusieurs groupes, chacun devant transposer selon le pronom qui lui est proposé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smtClean="0">
                <a:sym typeface="Wingdings" panose="05000000000000000000" pitchFamily="2" charset="2"/>
              </a:rPr>
              <a:t>(écrire entièrement sur le cahier), puis mettre en commun.</a:t>
            </a:r>
          </a:p>
          <a:p>
            <a:endParaRPr lang="fr-FR" dirty="0">
              <a:sym typeface="Wingdings" panose="05000000000000000000" pitchFamily="2" charset="2"/>
            </a:endParaRPr>
          </a:p>
          <a:p>
            <a:pPr marL="1074738" indent="-1074738" defTabSz="540000">
              <a:spcAft>
                <a:spcPts val="1500"/>
              </a:spcAft>
              <a:tabLst>
                <a:tab pos="540000" algn="l"/>
                <a:tab pos="1080000" algn="l"/>
              </a:tabLst>
            </a:pPr>
            <a:r>
              <a:rPr lang="fr-FR" dirty="0">
                <a:solidFill>
                  <a:srgbClr val="3333FF"/>
                </a:solidFill>
                <a:latin typeface="Sassoon Infant Std" pitchFamily="34" charset="0"/>
                <a:sym typeface="Wingdings" panose="05000000000000000000" pitchFamily="2" charset="2"/>
              </a:rPr>
              <a:t>( je ) </a:t>
            </a:r>
            <a:r>
              <a:rPr lang="fr-FR" dirty="0" smtClean="0">
                <a:latin typeface="Sassoon Infant Std" pitchFamily="34" charset="0"/>
                <a:sym typeface="Wingdings" panose="05000000000000000000" pitchFamily="2" charset="2"/>
              </a:rPr>
              <a:t>		Quand </a:t>
            </a:r>
            <a:r>
              <a:rPr lang="fr-FR" dirty="0">
                <a:latin typeface="Sassoon Infant Std" pitchFamily="34" charset="0"/>
                <a:sym typeface="Wingdings" panose="05000000000000000000" pitchFamily="2" charset="2"/>
              </a:rPr>
              <a:t>Fang et moi, nous serons grands, nous irons en Chine, à </a:t>
            </a:r>
            <a:r>
              <a:rPr lang="fr-FR" dirty="0" err="1">
                <a:latin typeface="Sassoon Infant Std" pitchFamily="34" charset="0"/>
                <a:sym typeface="Wingdings" panose="05000000000000000000" pitchFamily="2" charset="2"/>
              </a:rPr>
              <a:t>Shenzen</a:t>
            </a:r>
            <a:r>
              <a:rPr lang="fr-FR" dirty="0">
                <a:latin typeface="Sassoon Infant Std" pitchFamily="34" charset="0"/>
                <a:sym typeface="Wingdings" panose="05000000000000000000" pitchFamily="2" charset="2"/>
              </a:rPr>
              <a:t>, au bord de la mer. Nous partirons en train, comme ça, nous pourrons traverser beaucoup de </a:t>
            </a:r>
            <a:r>
              <a:rPr lang="fr-FR" dirty="0" smtClean="0">
                <a:latin typeface="Sassoon Infant Std" pitchFamily="34" charset="0"/>
                <a:sym typeface="Wingdings" panose="05000000000000000000" pitchFamily="2" charset="2"/>
              </a:rPr>
              <a:t>pays.</a:t>
            </a:r>
          </a:p>
          <a:p>
            <a:pPr marL="1074738" indent="-1074738" defTabSz="540000">
              <a:spcAft>
                <a:spcPts val="1500"/>
              </a:spcAft>
              <a:tabLst>
                <a:tab pos="540000" algn="l"/>
                <a:tab pos="1080000" algn="l"/>
              </a:tabLst>
            </a:pPr>
            <a:r>
              <a:rPr lang="fr-FR" dirty="0">
                <a:solidFill>
                  <a:srgbClr val="3333FF"/>
                </a:solidFill>
                <a:latin typeface="Sassoon Infant Std" pitchFamily="34" charset="0"/>
                <a:sym typeface="Wingdings" panose="05000000000000000000" pitchFamily="2" charset="2"/>
              </a:rPr>
              <a:t>( tu ) </a:t>
            </a:r>
            <a:r>
              <a:rPr lang="fr-FR" dirty="0">
                <a:latin typeface="Sassoon Infant Std" pitchFamily="34" charset="0"/>
                <a:sym typeface="Wingdings" panose="05000000000000000000" pitchFamily="2" charset="2"/>
              </a:rPr>
              <a:t>		Non, nous prendrons plutôt l’avion car nous n’aurons pas de temps à perdre ! Nous atterrirons dans la ville de Fang. Là, nous choisirons notre maison : une grande résidence traditionnelle avec son jardin chinois.</a:t>
            </a:r>
          </a:p>
          <a:p>
            <a:pPr marL="1074738" indent="-1074738" defTabSz="540000">
              <a:spcAft>
                <a:spcPts val="1500"/>
              </a:spcAft>
              <a:tabLst>
                <a:tab pos="540000" algn="l"/>
                <a:tab pos="1080000" algn="l"/>
              </a:tabLst>
            </a:pPr>
            <a:r>
              <a:rPr lang="fr-FR" dirty="0">
                <a:solidFill>
                  <a:srgbClr val="3333FF"/>
                </a:solidFill>
                <a:latin typeface="Sassoon Infant Std" pitchFamily="34" charset="0"/>
                <a:sym typeface="Wingdings" panose="05000000000000000000" pitchFamily="2" charset="2"/>
              </a:rPr>
              <a:t>( il )</a:t>
            </a:r>
            <a:r>
              <a:rPr lang="fr-FR" dirty="0" smtClean="0">
                <a:latin typeface="Sassoon Infant Std" pitchFamily="34" charset="0"/>
                <a:sym typeface="Wingdings" panose="05000000000000000000" pitchFamily="2" charset="2"/>
              </a:rPr>
              <a:t>		En </a:t>
            </a:r>
            <a:r>
              <a:rPr lang="fr-FR" dirty="0">
                <a:latin typeface="Sassoon Infant Std" pitchFamily="34" charset="0"/>
                <a:sym typeface="Wingdings" panose="05000000000000000000" pitchFamily="2" charset="2"/>
              </a:rPr>
              <a:t>Chine, nous aurons envie de tout découvrir. Nous jouerons au </a:t>
            </a:r>
            <a:r>
              <a:rPr lang="fr-FR" dirty="0" err="1">
                <a:latin typeface="Sassoon Infant Std" pitchFamily="34" charset="0"/>
                <a:sym typeface="Wingdings" panose="05000000000000000000" pitchFamily="2" charset="2"/>
              </a:rPr>
              <a:t>mah-jong</a:t>
            </a:r>
            <a:r>
              <a:rPr lang="fr-FR" dirty="0">
                <a:latin typeface="Sassoon Infant Std" pitchFamily="34" charset="0"/>
                <a:sym typeface="Wingdings" panose="05000000000000000000" pitchFamily="2" charset="2"/>
              </a:rPr>
              <a:t> et nous mangerons des spécialités chinoises : des raviolis aux crevettes, de la bouillie de riz, des brioches à la crème…</a:t>
            </a:r>
          </a:p>
          <a:p>
            <a:pPr marL="1074738" indent="-1074738" defTabSz="540000">
              <a:spcAft>
                <a:spcPts val="1500"/>
              </a:spcAft>
              <a:tabLst>
                <a:tab pos="540000" algn="l"/>
                <a:tab pos="1080000" algn="l"/>
              </a:tabLst>
            </a:pPr>
            <a:r>
              <a:rPr lang="fr-FR" dirty="0">
                <a:solidFill>
                  <a:srgbClr val="3333FF"/>
                </a:solidFill>
                <a:latin typeface="Sassoon Infant Std" pitchFamily="34" charset="0"/>
                <a:sym typeface="Wingdings" panose="05000000000000000000" pitchFamily="2" charset="2"/>
              </a:rPr>
              <a:t>( vous ) </a:t>
            </a:r>
            <a:r>
              <a:rPr lang="fr-FR" dirty="0">
                <a:latin typeface="Sassoon Infant Std" pitchFamily="34" charset="0"/>
                <a:sym typeface="Wingdings" panose="05000000000000000000" pitchFamily="2" charset="2"/>
              </a:rPr>
              <a:t>	Nous utiliserons des baguettes pour manger, ce sera drôle ! En été, nous dégusterons des litchis. Nous gouterons à toutes sortes de thé.</a:t>
            </a:r>
          </a:p>
          <a:p>
            <a:pPr marL="1074738" indent="-1074738" defTabSz="540000">
              <a:spcAft>
                <a:spcPts val="1500"/>
              </a:spcAft>
              <a:tabLst>
                <a:tab pos="540000" algn="l"/>
                <a:tab pos="1080000" algn="l"/>
              </a:tabLst>
            </a:pPr>
            <a:r>
              <a:rPr lang="fr-FR" dirty="0">
                <a:solidFill>
                  <a:srgbClr val="3333FF"/>
                </a:solidFill>
                <a:latin typeface="Sassoon Infant Std" pitchFamily="34" charset="0"/>
                <a:sym typeface="Wingdings" panose="05000000000000000000" pitchFamily="2" charset="2"/>
              </a:rPr>
              <a:t>( ils ) </a:t>
            </a:r>
            <a:r>
              <a:rPr lang="fr-FR" dirty="0">
                <a:latin typeface="Sassoon Infant Std" pitchFamily="34" charset="0"/>
                <a:sym typeface="Wingdings" panose="05000000000000000000" pitchFamily="2" charset="2"/>
              </a:rPr>
              <a:t>		Au moment de la fête nationale, en octobre, nous irons au parc de </a:t>
            </a:r>
            <a:r>
              <a:rPr lang="fr-FR" dirty="0" err="1">
                <a:latin typeface="Sassoon Infant Std" pitchFamily="34" charset="0"/>
                <a:sym typeface="Wingdings" panose="05000000000000000000" pitchFamily="2" charset="2"/>
              </a:rPr>
              <a:t>Lushan</a:t>
            </a:r>
            <a:r>
              <a:rPr lang="fr-FR" dirty="0">
                <a:latin typeface="Sassoon Infant Std" pitchFamily="34" charset="0"/>
                <a:sym typeface="Wingdings" panose="05000000000000000000" pitchFamily="2" charset="2"/>
              </a:rPr>
              <a:t> et nous verrons la grande cascade. Pour l’admirer, nous descendrons plus de mille marches </a:t>
            </a:r>
            <a:r>
              <a:rPr lang="fr-FR" dirty="0" smtClean="0">
                <a:latin typeface="Sassoon Infant Std" pitchFamily="34" charset="0"/>
                <a:sym typeface="Wingdings" panose="05000000000000000000" pitchFamily="2" charset="2"/>
              </a:rPr>
              <a:t>!</a:t>
            </a:r>
            <a:endParaRPr lang="fr-FR" dirty="0">
              <a:latin typeface="Sassoon Infant Std" pitchFamily="34" charset="0"/>
              <a:sym typeface="Wingdings" panose="05000000000000000000" pitchFamily="2" charset="2"/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Transposition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07974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Transpose chaque paragraphe selon le pronom proposé :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130993" y="980728"/>
            <a:ext cx="9643246" cy="5617369"/>
          </a:xfrm>
        </p:spPr>
        <p:txBody>
          <a:bodyPr/>
          <a:lstStyle/>
          <a:p>
            <a:pPr marL="1074738" lvl="3" indent="-1074738" defTabSz="540000">
              <a:lnSpc>
                <a:spcPct val="114000"/>
              </a:lnSpc>
              <a:spcAft>
                <a:spcPts val="1500"/>
              </a:spcAft>
              <a:tabLst>
                <a:tab pos="540000" algn="l"/>
                <a:tab pos="1080000" algn="l"/>
              </a:tabLst>
            </a:pPr>
            <a:r>
              <a:rPr lang="fr-FR" sz="1800" dirty="0" smtClean="0">
                <a:solidFill>
                  <a:srgbClr val="3333FF"/>
                </a:solidFill>
                <a:latin typeface="Sassoon Infant Std" pitchFamily="34" charset="0"/>
                <a:sym typeface="Wingdings" panose="05000000000000000000" pitchFamily="2" charset="2"/>
              </a:rPr>
              <a:t>( </a:t>
            </a:r>
            <a:r>
              <a:rPr lang="fr-FR" sz="1800" dirty="0" smtClean="0">
                <a:solidFill>
                  <a:srgbClr val="3333FF"/>
                </a:solidFill>
                <a:latin typeface="Sassoon Infant Std" pitchFamily="34" charset="0"/>
                <a:sym typeface="Symbol"/>
              </a:rPr>
              <a:t></a:t>
            </a:r>
            <a:r>
              <a:rPr lang="fr-FR" sz="1800" dirty="0" smtClean="0">
                <a:solidFill>
                  <a:srgbClr val="3333FF"/>
                </a:solidFill>
                <a:latin typeface="Sassoon Infant Std" pitchFamily="34" charset="0"/>
                <a:sym typeface="Wingdings" panose="05000000000000000000" pitchFamily="2" charset="2"/>
              </a:rPr>
              <a:t> </a:t>
            </a:r>
            <a:r>
              <a:rPr lang="fr-FR" sz="1800" dirty="0">
                <a:solidFill>
                  <a:srgbClr val="3333FF"/>
                </a:solidFill>
                <a:latin typeface="Sassoon Infant Std" pitchFamily="34" charset="0"/>
                <a:sym typeface="Wingdings" panose="05000000000000000000" pitchFamily="2" charset="2"/>
              </a:rPr>
              <a:t>je ) </a:t>
            </a:r>
            <a:r>
              <a:rPr lang="fr-FR" dirty="0">
                <a:sym typeface="Wingdings" panose="05000000000000000000" pitchFamily="2" charset="2"/>
              </a:rPr>
              <a:t>		Quand Fang et moi, nous serons grands, nous irons en Chine, à </a:t>
            </a:r>
            <a:r>
              <a:rPr lang="fr-FR" dirty="0" err="1">
                <a:sym typeface="Wingdings" panose="05000000000000000000" pitchFamily="2" charset="2"/>
              </a:rPr>
              <a:t>Shenzen</a:t>
            </a:r>
            <a:r>
              <a:rPr lang="fr-FR" dirty="0">
                <a:sym typeface="Wingdings" panose="05000000000000000000" pitchFamily="2" charset="2"/>
              </a:rPr>
              <a:t>, au bord de la mer. Nous partirons en train, comme ça, nous pourrons traverser beaucoup de pays.</a:t>
            </a:r>
          </a:p>
          <a:p>
            <a:pPr marL="1074738" lvl="3" indent="-1074738" defTabSz="540000">
              <a:lnSpc>
                <a:spcPct val="114000"/>
              </a:lnSpc>
              <a:spcAft>
                <a:spcPts val="1500"/>
              </a:spcAft>
              <a:tabLst>
                <a:tab pos="540000" algn="l"/>
                <a:tab pos="1080000" algn="l"/>
              </a:tabLst>
            </a:pPr>
            <a:r>
              <a:rPr lang="fr-FR" sz="1800" dirty="0" smtClean="0">
                <a:solidFill>
                  <a:srgbClr val="3333FF"/>
                </a:solidFill>
                <a:latin typeface="Sassoon Infant Std" pitchFamily="34" charset="0"/>
                <a:sym typeface="Wingdings" panose="05000000000000000000" pitchFamily="2" charset="2"/>
              </a:rPr>
              <a:t>(</a:t>
            </a:r>
            <a:r>
              <a:rPr lang="fr-FR" sz="1800" dirty="0">
                <a:solidFill>
                  <a:srgbClr val="3333FF"/>
                </a:solidFill>
                <a:latin typeface="Sassoon Infant Std" pitchFamily="34" charset="0"/>
                <a:sym typeface="Symbol"/>
              </a:rPr>
              <a:t></a:t>
            </a:r>
            <a:r>
              <a:rPr lang="fr-FR" sz="1800" dirty="0">
                <a:solidFill>
                  <a:srgbClr val="3333FF"/>
                </a:solidFill>
                <a:latin typeface="Sassoon Infant Std" pitchFamily="34" charset="0"/>
                <a:sym typeface="Wingdings" panose="05000000000000000000" pitchFamily="2" charset="2"/>
              </a:rPr>
              <a:t> </a:t>
            </a:r>
            <a:r>
              <a:rPr lang="fr-FR" sz="1800" dirty="0" smtClean="0">
                <a:solidFill>
                  <a:srgbClr val="3333FF"/>
                </a:solidFill>
                <a:latin typeface="Sassoon Infant Std" pitchFamily="34" charset="0"/>
                <a:sym typeface="Wingdings" panose="05000000000000000000" pitchFamily="2" charset="2"/>
              </a:rPr>
              <a:t>tu </a:t>
            </a:r>
            <a:r>
              <a:rPr lang="fr-FR" sz="1800" dirty="0">
                <a:solidFill>
                  <a:srgbClr val="3333FF"/>
                </a:solidFill>
                <a:latin typeface="Sassoon Infant Std" pitchFamily="34" charset="0"/>
                <a:sym typeface="Wingdings" panose="05000000000000000000" pitchFamily="2" charset="2"/>
              </a:rPr>
              <a:t>) </a:t>
            </a:r>
            <a:r>
              <a:rPr lang="fr-FR" dirty="0">
                <a:sym typeface="Wingdings" panose="05000000000000000000" pitchFamily="2" charset="2"/>
              </a:rPr>
              <a:t>		Non, nous prendrons plutôt l’avion car nous n’aurons pas de temps à perdre ! Nous atterrirons dans la ville de Fang. Là, nous choisirons notre maison : une grande résidence traditionnelle avec son jardin chinois.</a:t>
            </a:r>
          </a:p>
          <a:p>
            <a:pPr marL="1074738" lvl="3" indent="-1074738" defTabSz="540000">
              <a:lnSpc>
                <a:spcPct val="114000"/>
              </a:lnSpc>
              <a:spcAft>
                <a:spcPts val="1500"/>
              </a:spcAft>
              <a:tabLst>
                <a:tab pos="540000" algn="l"/>
                <a:tab pos="1080000" algn="l"/>
              </a:tabLst>
            </a:pPr>
            <a:r>
              <a:rPr lang="fr-FR" sz="1800" dirty="0" smtClean="0">
                <a:solidFill>
                  <a:srgbClr val="3333FF"/>
                </a:solidFill>
                <a:latin typeface="Sassoon Infant Std" pitchFamily="34" charset="0"/>
                <a:sym typeface="Wingdings" panose="05000000000000000000" pitchFamily="2" charset="2"/>
              </a:rPr>
              <a:t>(</a:t>
            </a:r>
            <a:r>
              <a:rPr lang="fr-FR" sz="1800" dirty="0" smtClean="0">
                <a:solidFill>
                  <a:srgbClr val="3333FF"/>
                </a:solidFill>
                <a:latin typeface="Sassoon Infant Std" pitchFamily="34" charset="0"/>
                <a:sym typeface="Symbol"/>
              </a:rPr>
              <a:t></a:t>
            </a:r>
            <a:r>
              <a:rPr lang="fr-FR" sz="1800" dirty="0" smtClean="0">
                <a:solidFill>
                  <a:srgbClr val="3333FF"/>
                </a:solidFill>
                <a:latin typeface="Sassoon Infant Std" pitchFamily="34" charset="0"/>
                <a:sym typeface="Wingdings" panose="05000000000000000000" pitchFamily="2" charset="2"/>
              </a:rPr>
              <a:t> </a:t>
            </a:r>
            <a:r>
              <a:rPr lang="fr-FR" sz="1800" dirty="0">
                <a:solidFill>
                  <a:srgbClr val="3333FF"/>
                </a:solidFill>
                <a:latin typeface="Sassoon Infant Std" pitchFamily="34" charset="0"/>
                <a:sym typeface="Wingdings" panose="05000000000000000000" pitchFamily="2" charset="2"/>
              </a:rPr>
              <a:t>il )</a:t>
            </a:r>
            <a:r>
              <a:rPr lang="fr-FR" dirty="0">
                <a:sym typeface="Wingdings" panose="05000000000000000000" pitchFamily="2" charset="2"/>
              </a:rPr>
              <a:t>		En Chine, nous aurons envie de tout découvrir. Nous jouerons au </a:t>
            </a:r>
            <a:r>
              <a:rPr lang="fr-FR" dirty="0" err="1">
                <a:sym typeface="Wingdings" panose="05000000000000000000" pitchFamily="2" charset="2"/>
              </a:rPr>
              <a:t>mah-jong</a:t>
            </a:r>
            <a:r>
              <a:rPr lang="fr-FR" dirty="0">
                <a:sym typeface="Wingdings" panose="05000000000000000000" pitchFamily="2" charset="2"/>
              </a:rPr>
              <a:t> et nous mangerons des spécialités chinoises : des raviolis aux crevettes, de la bouillie de riz, des brioches à la crème…</a:t>
            </a:r>
          </a:p>
          <a:p>
            <a:pPr marL="1074738" lvl="3" indent="-1074738" defTabSz="540000">
              <a:lnSpc>
                <a:spcPct val="114000"/>
              </a:lnSpc>
              <a:spcAft>
                <a:spcPts val="1500"/>
              </a:spcAft>
              <a:tabLst>
                <a:tab pos="540000" algn="l"/>
                <a:tab pos="1080000" algn="l"/>
              </a:tabLst>
            </a:pPr>
            <a:r>
              <a:rPr lang="fr-FR" sz="1800" dirty="0" smtClean="0">
                <a:solidFill>
                  <a:srgbClr val="3333FF"/>
                </a:solidFill>
                <a:latin typeface="Sassoon Infant Std" pitchFamily="34" charset="0"/>
                <a:sym typeface="Wingdings" panose="05000000000000000000" pitchFamily="2" charset="2"/>
              </a:rPr>
              <a:t>(</a:t>
            </a:r>
            <a:r>
              <a:rPr lang="fr-FR" sz="1800" dirty="0">
                <a:solidFill>
                  <a:srgbClr val="3333FF"/>
                </a:solidFill>
                <a:latin typeface="Sassoon Infant Std" pitchFamily="34" charset="0"/>
                <a:sym typeface="Symbol"/>
              </a:rPr>
              <a:t></a:t>
            </a:r>
            <a:r>
              <a:rPr lang="fr-FR" sz="1800" dirty="0">
                <a:solidFill>
                  <a:srgbClr val="3333FF"/>
                </a:solidFill>
                <a:latin typeface="Sassoon Infant Std" pitchFamily="34" charset="0"/>
                <a:sym typeface="Wingdings" panose="05000000000000000000" pitchFamily="2" charset="2"/>
              </a:rPr>
              <a:t> </a:t>
            </a:r>
            <a:r>
              <a:rPr lang="fr-FR" sz="1800" dirty="0" smtClean="0">
                <a:solidFill>
                  <a:srgbClr val="3333FF"/>
                </a:solidFill>
                <a:latin typeface="Sassoon Infant Std" pitchFamily="34" charset="0"/>
                <a:sym typeface="Wingdings" panose="05000000000000000000" pitchFamily="2" charset="2"/>
              </a:rPr>
              <a:t>vous </a:t>
            </a:r>
            <a:r>
              <a:rPr lang="fr-FR" sz="1800" dirty="0">
                <a:solidFill>
                  <a:srgbClr val="3333FF"/>
                </a:solidFill>
                <a:latin typeface="Sassoon Infant Std" pitchFamily="34" charset="0"/>
                <a:sym typeface="Wingdings" panose="05000000000000000000" pitchFamily="2" charset="2"/>
              </a:rPr>
              <a:t>) </a:t>
            </a:r>
            <a:r>
              <a:rPr lang="fr-FR" dirty="0">
                <a:sym typeface="Wingdings" panose="05000000000000000000" pitchFamily="2" charset="2"/>
              </a:rPr>
              <a:t>	Nous utiliserons des baguettes pour manger, ce sera drôle ! En été, nous dégusterons des litchis. Nous gouterons à toutes sortes de thé.</a:t>
            </a:r>
          </a:p>
          <a:p>
            <a:pPr marL="1074738" lvl="3" indent="-1074738" defTabSz="540000">
              <a:lnSpc>
                <a:spcPct val="114000"/>
              </a:lnSpc>
              <a:spcAft>
                <a:spcPts val="1500"/>
              </a:spcAft>
              <a:tabLst>
                <a:tab pos="540000" algn="l"/>
                <a:tab pos="1080000" algn="l"/>
              </a:tabLst>
            </a:pPr>
            <a:r>
              <a:rPr lang="fr-FR" sz="1800" dirty="0" smtClean="0">
                <a:solidFill>
                  <a:srgbClr val="3333FF"/>
                </a:solidFill>
                <a:latin typeface="Sassoon Infant Std" pitchFamily="34" charset="0"/>
                <a:sym typeface="Wingdings" panose="05000000000000000000" pitchFamily="2" charset="2"/>
              </a:rPr>
              <a:t>(</a:t>
            </a:r>
            <a:r>
              <a:rPr lang="fr-FR" sz="1800" dirty="0" smtClean="0">
                <a:solidFill>
                  <a:srgbClr val="3333FF"/>
                </a:solidFill>
                <a:latin typeface="Sassoon Infant Std" pitchFamily="34" charset="0"/>
                <a:sym typeface="Symbol"/>
              </a:rPr>
              <a:t></a:t>
            </a:r>
            <a:r>
              <a:rPr lang="fr-FR" sz="1800" dirty="0" smtClean="0">
                <a:solidFill>
                  <a:srgbClr val="3333FF"/>
                </a:solidFill>
                <a:latin typeface="Sassoon Infant Std" pitchFamily="34" charset="0"/>
                <a:sym typeface="Wingdings" panose="05000000000000000000" pitchFamily="2" charset="2"/>
              </a:rPr>
              <a:t> </a:t>
            </a:r>
            <a:r>
              <a:rPr lang="fr-FR" sz="1800" dirty="0">
                <a:solidFill>
                  <a:srgbClr val="3333FF"/>
                </a:solidFill>
                <a:latin typeface="Sassoon Infant Std" pitchFamily="34" charset="0"/>
                <a:sym typeface="Wingdings" panose="05000000000000000000" pitchFamily="2" charset="2"/>
              </a:rPr>
              <a:t>ils ) </a:t>
            </a:r>
            <a:r>
              <a:rPr lang="fr-FR" dirty="0">
                <a:sym typeface="Wingdings" panose="05000000000000000000" pitchFamily="2" charset="2"/>
              </a:rPr>
              <a:t>		Au moment de la fête nationale, en octobre, nous irons au parc de </a:t>
            </a:r>
            <a:r>
              <a:rPr lang="fr-FR" dirty="0" err="1">
                <a:sym typeface="Wingdings" panose="05000000000000000000" pitchFamily="2" charset="2"/>
              </a:rPr>
              <a:t>Lushan</a:t>
            </a:r>
            <a:r>
              <a:rPr lang="fr-FR" dirty="0">
                <a:sym typeface="Wingdings" panose="05000000000000000000" pitchFamily="2" charset="2"/>
              </a:rPr>
              <a:t> et nous verrons la grande cascade. Pour l’admirer, nous descendrons plus de mille marches !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Transposition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25541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Transpose chaque paragraphe selon le pronom proposé :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130993" y="584684"/>
            <a:ext cx="9643246" cy="6157429"/>
          </a:xfrm>
        </p:spPr>
        <p:txBody>
          <a:bodyPr/>
          <a:lstStyle/>
          <a:p>
            <a:pPr marL="1074738" lvl="3" indent="-1074738" defTabSz="540000">
              <a:spcAft>
                <a:spcPts val="1500"/>
              </a:spcAft>
              <a:tabLst>
                <a:tab pos="540000" algn="l"/>
                <a:tab pos="1080000" algn="l"/>
              </a:tabLst>
            </a:pPr>
            <a:r>
              <a:rPr lang="fr-FR" sz="1800" dirty="0" smtClean="0">
                <a:solidFill>
                  <a:srgbClr val="3333FF"/>
                </a:solidFill>
                <a:latin typeface="Sassoon Infant Std" pitchFamily="34" charset="0"/>
                <a:sym typeface="Wingdings" panose="05000000000000000000" pitchFamily="2" charset="2"/>
              </a:rPr>
              <a:t>( </a:t>
            </a:r>
            <a:r>
              <a:rPr lang="fr-FR" sz="1800" dirty="0" smtClean="0">
                <a:solidFill>
                  <a:srgbClr val="3333FF"/>
                </a:solidFill>
                <a:latin typeface="Sassoon Infant Std" pitchFamily="34" charset="0"/>
                <a:sym typeface="Symbol"/>
              </a:rPr>
              <a:t></a:t>
            </a:r>
            <a:r>
              <a:rPr lang="fr-FR" sz="1800" dirty="0" smtClean="0">
                <a:solidFill>
                  <a:srgbClr val="3333FF"/>
                </a:solidFill>
                <a:latin typeface="Sassoon Infant Std" pitchFamily="34" charset="0"/>
                <a:sym typeface="Wingdings" panose="05000000000000000000" pitchFamily="2" charset="2"/>
              </a:rPr>
              <a:t> </a:t>
            </a:r>
            <a:r>
              <a:rPr lang="fr-FR" sz="1800" dirty="0">
                <a:solidFill>
                  <a:srgbClr val="3333FF"/>
                </a:solidFill>
                <a:latin typeface="Sassoon Infant Std" pitchFamily="34" charset="0"/>
                <a:sym typeface="Wingdings" panose="05000000000000000000" pitchFamily="2" charset="2"/>
              </a:rPr>
              <a:t>je ) </a:t>
            </a:r>
            <a:r>
              <a:rPr lang="fr-FR" dirty="0">
                <a:sym typeface="Wingdings" panose="05000000000000000000" pitchFamily="2" charset="2"/>
              </a:rPr>
              <a:t>		Quand Fang et moi, nous serons grands, nous irons en Chine, à </a:t>
            </a:r>
            <a:r>
              <a:rPr lang="fr-FR" dirty="0" err="1">
                <a:sym typeface="Wingdings" panose="05000000000000000000" pitchFamily="2" charset="2"/>
              </a:rPr>
              <a:t>Shenzen</a:t>
            </a:r>
            <a:r>
              <a:rPr lang="fr-FR" dirty="0">
                <a:sym typeface="Wingdings" panose="05000000000000000000" pitchFamily="2" charset="2"/>
              </a:rPr>
              <a:t>, au bord de la mer. Nous partirons en train, comme ça, nous pourrons traverser beaucoup de pays.</a:t>
            </a:r>
          </a:p>
          <a:p>
            <a:pPr marL="1074738" lvl="3" indent="-1074738" defTabSz="540000">
              <a:spcAft>
                <a:spcPts val="1500"/>
              </a:spcAft>
              <a:tabLst>
                <a:tab pos="540000" algn="l"/>
                <a:tab pos="1080000" algn="l"/>
              </a:tabLst>
            </a:pPr>
            <a:r>
              <a:rPr lang="fr-FR" sz="1800" dirty="0" smtClean="0">
                <a:solidFill>
                  <a:srgbClr val="3333FF"/>
                </a:solidFill>
                <a:latin typeface="Sassoon Infant Std" pitchFamily="34" charset="0"/>
                <a:sym typeface="Wingdings" panose="05000000000000000000" pitchFamily="2" charset="2"/>
              </a:rPr>
              <a:t>(</a:t>
            </a:r>
            <a:r>
              <a:rPr lang="fr-FR" sz="1800" dirty="0">
                <a:solidFill>
                  <a:srgbClr val="3333FF"/>
                </a:solidFill>
                <a:latin typeface="Sassoon Infant Std" pitchFamily="34" charset="0"/>
                <a:sym typeface="Symbol"/>
              </a:rPr>
              <a:t></a:t>
            </a:r>
            <a:r>
              <a:rPr lang="fr-FR" sz="1800" dirty="0">
                <a:solidFill>
                  <a:srgbClr val="3333FF"/>
                </a:solidFill>
                <a:latin typeface="Sassoon Infant Std" pitchFamily="34" charset="0"/>
                <a:sym typeface="Wingdings" panose="05000000000000000000" pitchFamily="2" charset="2"/>
              </a:rPr>
              <a:t> </a:t>
            </a:r>
            <a:r>
              <a:rPr lang="fr-FR" sz="1800" dirty="0" smtClean="0">
                <a:solidFill>
                  <a:srgbClr val="3333FF"/>
                </a:solidFill>
                <a:latin typeface="Sassoon Infant Std" pitchFamily="34" charset="0"/>
                <a:sym typeface="Wingdings" panose="05000000000000000000" pitchFamily="2" charset="2"/>
              </a:rPr>
              <a:t> </a:t>
            </a:r>
            <a:r>
              <a:rPr lang="fr-FR" sz="1800" dirty="0">
                <a:solidFill>
                  <a:srgbClr val="3333FF"/>
                </a:solidFill>
                <a:latin typeface="Sassoon Infant Std" pitchFamily="34" charset="0"/>
                <a:sym typeface="Wingdings" panose="05000000000000000000" pitchFamily="2" charset="2"/>
              </a:rPr>
              <a:t>tu ) </a:t>
            </a:r>
            <a:r>
              <a:rPr lang="fr-FR" dirty="0">
                <a:sym typeface="Wingdings" panose="05000000000000000000" pitchFamily="2" charset="2"/>
              </a:rPr>
              <a:t>		Non, nous prendrons plutôt l’avion car nous n’aurons pas de temps à perdre ! Nous atterrirons dans la ville de Fang. Là, nous choisirons notre maison : une grande résidence traditionnelle avec son jardin chinois</a:t>
            </a:r>
            <a:r>
              <a:rPr lang="fr-FR" dirty="0" smtClean="0">
                <a:sym typeface="Wingdings" panose="05000000000000000000" pitchFamily="2" charset="2"/>
              </a:rPr>
              <a:t>.</a:t>
            </a:r>
            <a:endParaRPr lang="fr-FR" dirty="0">
              <a:sym typeface="Wingdings" panose="05000000000000000000" pitchFamily="2" charset="2"/>
            </a:endParaRP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Transposition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93500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Transpose chaque paragraphe selon le pronom proposé :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130993" y="584684"/>
            <a:ext cx="9643246" cy="6157429"/>
          </a:xfrm>
        </p:spPr>
        <p:txBody>
          <a:bodyPr/>
          <a:lstStyle/>
          <a:p>
            <a:pPr marL="1074738" lvl="3" indent="-1074738" defTabSz="540000">
              <a:spcAft>
                <a:spcPts val="1500"/>
              </a:spcAft>
              <a:tabLst>
                <a:tab pos="540000" algn="l"/>
                <a:tab pos="1080000" algn="l"/>
              </a:tabLst>
            </a:pPr>
            <a:r>
              <a:rPr lang="fr-FR" sz="1800" dirty="0" smtClean="0">
                <a:solidFill>
                  <a:srgbClr val="3333FF"/>
                </a:solidFill>
                <a:latin typeface="Sassoon Infant Std" pitchFamily="34" charset="0"/>
                <a:sym typeface="Wingdings" panose="05000000000000000000" pitchFamily="2" charset="2"/>
              </a:rPr>
              <a:t>(</a:t>
            </a:r>
            <a:r>
              <a:rPr lang="fr-FR" sz="1800" dirty="0">
                <a:solidFill>
                  <a:srgbClr val="3333FF"/>
                </a:solidFill>
                <a:latin typeface="Sassoon Infant Std" pitchFamily="34" charset="0"/>
                <a:sym typeface="Symbol"/>
              </a:rPr>
              <a:t></a:t>
            </a:r>
            <a:r>
              <a:rPr lang="fr-FR" sz="1800" dirty="0">
                <a:solidFill>
                  <a:srgbClr val="3333FF"/>
                </a:solidFill>
                <a:latin typeface="Sassoon Infant Std" pitchFamily="34" charset="0"/>
                <a:sym typeface="Wingdings" panose="05000000000000000000" pitchFamily="2" charset="2"/>
              </a:rPr>
              <a:t> </a:t>
            </a:r>
            <a:r>
              <a:rPr lang="fr-FR" sz="1800" dirty="0" smtClean="0">
                <a:solidFill>
                  <a:srgbClr val="3333FF"/>
                </a:solidFill>
                <a:latin typeface="Sassoon Infant Std" pitchFamily="34" charset="0"/>
                <a:sym typeface="Wingdings" panose="05000000000000000000" pitchFamily="2" charset="2"/>
              </a:rPr>
              <a:t> </a:t>
            </a:r>
            <a:r>
              <a:rPr lang="fr-FR" sz="1800" dirty="0">
                <a:solidFill>
                  <a:srgbClr val="3333FF"/>
                </a:solidFill>
                <a:latin typeface="Sassoon Infant Std" pitchFamily="34" charset="0"/>
                <a:sym typeface="Wingdings" panose="05000000000000000000" pitchFamily="2" charset="2"/>
              </a:rPr>
              <a:t>il )</a:t>
            </a:r>
            <a:r>
              <a:rPr lang="fr-FR" dirty="0">
                <a:sym typeface="Wingdings" panose="05000000000000000000" pitchFamily="2" charset="2"/>
              </a:rPr>
              <a:t>		En Chine, nous aurons envie de tout découvrir. Nous jouerons au </a:t>
            </a:r>
            <a:r>
              <a:rPr lang="fr-FR" dirty="0" err="1">
                <a:sym typeface="Wingdings" panose="05000000000000000000" pitchFamily="2" charset="2"/>
              </a:rPr>
              <a:t>mah-jong</a:t>
            </a:r>
            <a:r>
              <a:rPr lang="fr-FR" dirty="0">
                <a:sym typeface="Wingdings" panose="05000000000000000000" pitchFamily="2" charset="2"/>
              </a:rPr>
              <a:t> et nous mangerons des spécialités chinoises : des raviolis aux crevettes, de la bouillie de riz, des brioches à la crème…</a:t>
            </a:r>
          </a:p>
          <a:p>
            <a:pPr marL="1074738" lvl="3" indent="-1074738" defTabSz="540000">
              <a:spcAft>
                <a:spcPts val="1500"/>
              </a:spcAft>
              <a:tabLst>
                <a:tab pos="540000" algn="l"/>
                <a:tab pos="1080000" algn="l"/>
              </a:tabLst>
            </a:pPr>
            <a:r>
              <a:rPr lang="fr-FR" sz="1800" dirty="0" smtClean="0">
                <a:solidFill>
                  <a:srgbClr val="3333FF"/>
                </a:solidFill>
                <a:latin typeface="Sassoon Infant Std" pitchFamily="34" charset="0"/>
                <a:sym typeface="Wingdings" panose="05000000000000000000" pitchFamily="2" charset="2"/>
              </a:rPr>
              <a:t>(</a:t>
            </a:r>
            <a:r>
              <a:rPr lang="fr-FR" sz="1800" dirty="0">
                <a:solidFill>
                  <a:srgbClr val="3333FF"/>
                </a:solidFill>
                <a:latin typeface="Sassoon Infant Std" pitchFamily="34" charset="0"/>
                <a:sym typeface="Symbol"/>
              </a:rPr>
              <a:t></a:t>
            </a:r>
            <a:r>
              <a:rPr lang="fr-FR" sz="1800" dirty="0">
                <a:solidFill>
                  <a:srgbClr val="3333FF"/>
                </a:solidFill>
                <a:latin typeface="Sassoon Infant Std" pitchFamily="34" charset="0"/>
                <a:sym typeface="Wingdings" panose="05000000000000000000" pitchFamily="2" charset="2"/>
              </a:rPr>
              <a:t> </a:t>
            </a:r>
            <a:r>
              <a:rPr lang="fr-FR" sz="1800" dirty="0" smtClean="0">
                <a:solidFill>
                  <a:srgbClr val="3333FF"/>
                </a:solidFill>
                <a:latin typeface="Sassoon Infant Std" pitchFamily="34" charset="0"/>
                <a:sym typeface="Wingdings" panose="05000000000000000000" pitchFamily="2" charset="2"/>
              </a:rPr>
              <a:t> </a:t>
            </a:r>
            <a:r>
              <a:rPr lang="fr-FR" sz="1800" dirty="0">
                <a:solidFill>
                  <a:srgbClr val="3333FF"/>
                </a:solidFill>
                <a:latin typeface="Sassoon Infant Std" pitchFamily="34" charset="0"/>
                <a:sym typeface="Wingdings" panose="05000000000000000000" pitchFamily="2" charset="2"/>
              </a:rPr>
              <a:t>vous ) </a:t>
            </a:r>
            <a:r>
              <a:rPr lang="fr-FR" dirty="0">
                <a:sym typeface="Wingdings" panose="05000000000000000000" pitchFamily="2" charset="2"/>
              </a:rPr>
              <a:t>	Nous utiliserons des baguettes pour manger, ce sera drôle ! En été, nous dégusterons des litchis. Nous gouterons à toutes sortes de thé</a:t>
            </a:r>
            <a:r>
              <a:rPr lang="fr-FR" dirty="0" smtClean="0">
                <a:sym typeface="Wingdings" panose="05000000000000000000" pitchFamily="2" charset="2"/>
              </a:rPr>
              <a:t>.</a:t>
            </a:r>
            <a:endParaRPr lang="fr-FR" dirty="0">
              <a:sym typeface="Wingdings" panose="05000000000000000000" pitchFamily="2" charset="2"/>
            </a:endParaRP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Transposition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42265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Transpose chaque paragraphe selon le pronom proposé :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130993" y="584684"/>
            <a:ext cx="9643246" cy="6157429"/>
          </a:xfrm>
        </p:spPr>
        <p:txBody>
          <a:bodyPr/>
          <a:lstStyle/>
          <a:p>
            <a:pPr marL="1074738" lvl="3" indent="-1074738" defTabSz="540000">
              <a:spcAft>
                <a:spcPts val="1500"/>
              </a:spcAft>
              <a:tabLst>
                <a:tab pos="540000" algn="l"/>
                <a:tab pos="1080000" algn="l"/>
              </a:tabLst>
            </a:pPr>
            <a:r>
              <a:rPr lang="fr-FR" sz="1800" dirty="0" smtClean="0">
                <a:solidFill>
                  <a:srgbClr val="3333FF"/>
                </a:solidFill>
                <a:latin typeface="Sassoon Infant Std" pitchFamily="34" charset="0"/>
                <a:sym typeface="Wingdings" panose="05000000000000000000" pitchFamily="2" charset="2"/>
              </a:rPr>
              <a:t>(</a:t>
            </a:r>
            <a:r>
              <a:rPr lang="fr-FR" sz="1800" dirty="0">
                <a:solidFill>
                  <a:srgbClr val="3333FF"/>
                </a:solidFill>
                <a:latin typeface="Sassoon Infant Std" pitchFamily="34" charset="0"/>
                <a:sym typeface="Symbol"/>
              </a:rPr>
              <a:t></a:t>
            </a:r>
            <a:r>
              <a:rPr lang="fr-FR" sz="1800" dirty="0">
                <a:solidFill>
                  <a:srgbClr val="3333FF"/>
                </a:solidFill>
                <a:latin typeface="Sassoon Infant Std" pitchFamily="34" charset="0"/>
                <a:sym typeface="Wingdings" panose="05000000000000000000" pitchFamily="2" charset="2"/>
              </a:rPr>
              <a:t> </a:t>
            </a:r>
            <a:r>
              <a:rPr lang="fr-FR" sz="1800" dirty="0" smtClean="0">
                <a:solidFill>
                  <a:srgbClr val="3333FF"/>
                </a:solidFill>
                <a:latin typeface="Sassoon Infant Std" pitchFamily="34" charset="0"/>
                <a:sym typeface="Wingdings" panose="05000000000000000000" pitchFamily="2" charset="2"/>
              </a:rPr>
              <a:t> </a:t>
            </a:r>
            <a:r>
              <a:rPr lang="fr-FR" sz="1800" dirty="0">
                <a:solidFill>
                  <a:srgbClr val="3333FF"/>
                </a:solidFill>
                <a:latin typeface="Sassoon Infant Std" pitchFamily="34" charset="0"/>
                <a:sym typeface="Wingdings" panose="05000000000000000000" pitchFamily="2" charset="2"/>
              </a:rPr>
              <a:t>ils ) </a:t>
            </a:r>
            <a:r>
              <a:rPr lang="fr-FR" dirty="0">
                <a:sym typeface="Wingdings" panose="05000000000000000000" pitchFamily="2" charset="2"/>
              </a:rPr>
              <a:t>		Au moment de la fête nationale, en octobre, nous irons au parc de </a:t>
            </a:r>
            <a:r>
              <a:rPr lang="fr-FR" dirty="0" err="1">
                <a:sym typeface="Wingdings" panose="05000000000000000000" pitchFamily="2" charset="2"/>
              </a:rPr>
              <a:t>Lushan</a:t>
            </a:r>
            <a:r>
              <a:rPr lang="fr-FR" dirty="0">
                <a:sym typeface="Wingdings" panose="05000000000000000000" pitchFamily="2" charset="2"/>
              </a:rPr>
              <a:t> et nous verrons la grande cascade. Pour l’admirer, nous descendrons plus de mille marches !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Transposition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48748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 rot="20759357">
            <a:off x="2222161" y="1975099"/>
            <a:ext cx="1853182" cy="1482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500" dirty="0" smtClean="0">
                <a:latin typeface="Lilly" pitchFamily="2" charset="0"/>
              </a:rPr>
              <a:t>Jour</a:t>
            </a:r>
          </a:p>
          <a:p>
            <a:pPr algn="ctr"/>
            <a:r>
              <a:rPr lang="fr-FR" sz="4500" dirty="0" smtClean="0">
                <a:latin typeface="Lilly" pitchFamily="2" charset="0"/>
              </a:rPr>
              <a:t>3</a:t>
            </a:r>
            <a:endParaRPr lang="fr-FR" sz="4500" dirty="0">
              <a:latin typeface="Lill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5578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Dans le texte, retrouver la nature des mots en gras et italique :</a:t>
            </a:r>
          </a:p>
          <a:p>
            <a:r>
              <a:rPr lang="fr-FR" dirty="0" smtClean="0"/>
              <a:t>nom commun ; verbe ; déterminant ; pronom personnel ; adjectif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Les mots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71844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u="none" dirty="0" smtClean="0"/>
              <a:t>Seulement pour les mots en </a:t>
            </a:r>
            <a:r>
              <a:rPr lang="fr-FR" b="1" i="1" u="none" dirty="0" smtClean="0"/>
              <a:t>gras et italique</a:t>
            </a:r>
            <a:r>
              <a:rPr lang="fr-FR" u="none" dirty="0" smtClean="0"/>
              <a:t>, </a:t>
            </a:r>
            <a:r>
              <a:rPr lang="fr-FR" dirty="0" smtClean="0"/>
              <a:t>entoure en :</a:t>
            </a:r>
          </a:p>
          <a:p>
            <a:r>
              <a:rPr lang="fr-FR" u="none" dirty="0" smtClean="0"/>
              <a:t>	</a:t>
            </a:r>
            <a:r>
              <a:rPr lang="fr-FR" dirty="0" smtClean="0"/>
              <a:t>bleu</a:t>
            </a:r>
            <a:r>
              <a:rPr lang="fr-FR" u="none" dirty="0" smtClean="0"/>
              <a:t>, les noms communs ;	</a:t>
            </a:r>
            <a:r>
              <a:rPr lang="fr-FR" dirty="0" smtClean="0"/>
              <a:t>vert</a:t>
            </a:r>
            <a:r>
              <a:rPr lang="fr-FR" u="none" dirty="0" smtClean="0"/>
              <a:t>, les déterminants ;	</a:t>
            </a:r>
            <a:r>
              <a:rPr lang="fr-FR" dirty="0" smtClean="0"/>
              <a:t>rouge</a:t>
            </a:r>
            <a:r>
              <a:rPr lang="fr-FR" u="none" dirty="0" smtClean="0"/>
              <a:t>, les verbes</a:t>
            </a:r>
          </a:p>
          <a:p>
            <a:r>
              <a:rPr lang="fr-FR" u="none" dirty="0" smtClean="0"/>
              <a:t>	</a:t>
            </a:r>
            <a:r>
              <a:rPr lang="fr-FR" dirty="0" smtClean="0"/>
              <a:t>marron</a:t>
            </a:r>
            <a:r>
              <a:rPr lang="fr-FR" u="none" dirty="0" smtClean="0"/>
              <a:t>, les adjectifs;	</a:t>
            </a:r>
            <a:r>
              <a:rPr lang="fr-FR" dirty="0" smtClean="0"/>
              <a:t>orange</a:t>
            </a:r>
            <a:r>
              <a:rPr lang="fr-FR" u="none" dirty="0" smtClean="0"/>
              <a:t>, les pronoms ;	</a:t>
            </a:r>
            <a:r>
              <a:rPr lang="fr-FR" dirty="0" smtClean="0"/>
              <a:t>noir</a:t>
            </a:r>
            <a:r>
              <a:rPr lang="fr-FR" u="none" dirty="0" smtClean="0"/>
              <a:t>, les noms propres.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130993" y="1340768"/>
            <a:ext cx="9643246" cy="5185321"/>
          </a:xfrm>
        </p:spPr>
        <p:txBody>
          <a:bodyPr/>
          <a:lstStyle/>
          <a:p>
            <a:pPr lvl="3">
              <a:lnSpc>
                <a:spcPct val="150000"/>
              </a:lnSpc>
            </a:pPr>
            <a:r>
              <a:rPr lang="fr-FR" sz="1800" b="1" i="1" dirty="0"/>
              <a:t>Je</a:t>
            </a:r>
            <a:r>
              <a:rPr lang="fr-FR" sz="1800" dirty="0"/>
              <a:t>   m’appelle   </a:t>
            </a:r>
            <a:r>
              <a:rPr lang="fr-FR" sz="1800" b="1" i="1" dirty="0"/>
              <a:t>Tom</a:t>
            </a:r>
            <a:r>
              <a:rPr lang="fr-FR" sz="1800" dirty="0"/>
              <a:t>.   Mon   meilleur   ami   s’appelle   Fang,   </a:t>
            </a:r>
            <a:r>
              <a:rPr lang="fr-FR" sz="1800" b="1" i="1" dirty="0"/>
              <a:t>ses</a:t>
            </a:r>
            <a:r>
              <a:rPr lang="fr-FR" sz="1800" dirty="0"/>
              <a:t>   parents   </a:t>
            </a:r>
            <a:r>
              <a:rPr lang="fr-FR" sz="1800" b="1" i="1" dirty="0"/>
              <a:t>sont</a:t>
            </a:r>
            <a:r>
              <a:rPr lang="fr-FR" sz="1800" dirty="0"/>
              <a:t>   arrivés   de   Chine   il   y   a   quelques   années.   </a:t>
            </a:r>
            <a:r>
              <a:rPr lang="fr-FR" sz="1800" b="1" i="1" dirty="0"/>
              <a:t>Ils</a:t>
            </a:r>
            <a:r>
              <a:rPr lang="fr-FR" sz="1800" dirty="0"/>
              <a:t>   nous   </a:t>
            </a:r>
            <a:r>
              <a:rPr lang="fr-FR" sz="1800" b="1" i="1" dirty="0"/>
              <a:t>parlent</a:t>
            </a:r>
            <a:r>
              <a:rPr lang="fr-FR" sz="1800" dirty="0"/>
              <a:t>   souvent   de   leur   pays   </a:t>
            </a:r>
            <a:r>
              <a:rPr lang="fr-FR" sz="1800" b="1" i="1" dirty="0"/>
              <a:t>natal</a:t>
            </a:r>
            <a:r>
              <a:rPr lang="fr-FR" sz="1800" dirty="0"/>
              <a:t>.</a:t>
            </a:r>
          </a:p>
          <a:p>
            <a:pPr lvl="3">
              <a:lnSpc>
                <a:spcPct val="150000"/>
              </a:lnSpc>
            </a:pPr>
            <a:r>
              <a:rPr lang="fr-FR" sz="1800" dirty="0"/>
              <a:t>Quand   Fang   et   moi,   nous   serons   </a:t>
            </a:r>
            <a:r>
              <a:rPr lang="fr-FR" sz="1800" b="1" i="1" dirty="0"/>
              <a:t>grands</a:t>
            </a:r>
            <a:r>
              <a:rPr lang="fr-FR" sz="1800" dirty="0"/>
              <a:t>,   nous   irons   en   Chine,   à   </a:t>
            </a:r>
            <a:r>
              <a:rPr lang="fr-FR" sz="1800" b="1" i="1" dirty="0" err="1"/>
              <a:t>Shenzen</a:t>
            </a:r>
            <a:r>
              <a:rPr lang="fr-FR" sz="1800" dirty="0"/>
              <a:t>,   au   bord   de   la   </a:t>
            </a:r>
            <a:r>
              <a:rPr lang="fr-FR" sz="1800" b="1" i="1" dirty="0"/>
              <a:t>mer</a:t>
            </a:r>
            <a:r>
              <a:rPr lang="fr-FR" sz="1800" dirty="0"/>
              <a:t>.   Nous   partirons   en   train,   comme   ça,   nous   pourrons   traverser   beaucoup   de   pays.   Non,   nous   </a:t>
            </a:r>
            <a:r>
              <a:rPr lang="fr-FR" sz="1800" b="1" i="1" dirty="0"/>
              <a:t>prendrons</a:t>
            </a:r>
            <a:r>
              <a:rPr lang="fr-FR" sz="1800" dirty="0"/>
              <a:t>   plutôt   l’avion   car   nous   n’aurons   pas   de   </a:t>
            </a:r>
            <a:r>
              <a:rPr lang="fr-FR" sz="1800" b="1" i="1" dirty="0"/>
              <a:t>temps</a:t>
            </a:r>
            <a:r>
              <a:rPr lang="fr-FR" sz="1800" dirty="0"/>
              <a:t>   à   perdre   !   Nous   atterrirons   dans   la   </a:t>
            </a:r>
            <a:r>
              <a:rPr lang="fr-FR" sz="1800" b="1" i="1" dirty="0"/>
              <a:t>ville</a:t>
            </a:r>
            <a:r>
              <a:rPr lang="fr-FR" sz="1800" dirty="0"/>
              <a:t>   de   </a:t>
            </a:r>
            <a:r>
              <a:rPr lang="fr-FR" sz="1800" b="1" i="1" dirty="0"/>
              <a:t>Fang</a:t>
            </a:r>
            <a:r>
              <a:rPr lang="fr-FR" sz="1800" dirty="0"/>
              <a:t>.   Là,   nous   choisirons</a:t>
            </a:r>
            <a:r>
              <a:rPr lang="fr-FR" dirty="0"/>
              <a:t>   </a:t>
            </a:r>
            <a:r>
              <a:rPr lang="fr-FR" sz="1800" b="1" i="1" dirty="0"/>
              <a:t>notre</a:t>
            </a:r>
            <a:r>
              <a:rPr lang="fr-FR" sz="1800" dirty="0"/>
              <a:t>   maison   :   </a:t>
            </a:r>
            <a:r>
              <a:rPr lang="fr-FR" sz="1800" b="1" i="1" dirty="0"/>
              <a:t>une</a:t>
            </a:r>
            <a:r>
              <a:rPr lang="fr-FR" sz="1800" dirty="0"/>
              <a:t>   grande   résidence   traditionnelle   avec   </a:t>
            </a:r>
            <a:r>
              <a:rPr lang="fr-FR" sz="1800" b="1" i="1" dirty="0"/>
              <a:t>son</a:t>
            </a:r>
            <a:r>
              <a:rPr lang="fr-FR" sz="1800" dirty="0"/>
              <a:t>   jardin   chinois.</a:t>
            </a:r>
          </a:p>
          <a:p>
            <a:pPr lvl="3">
              <a:lnSpc>
                <a:spcPct val="150000"/>
              </a:lnSpc>
            </a:pPr>
            <a:r>
              <a:rPr lang="fr-FR" sz="1800" dirty="0"/>
              <a:t>En   Chine,   </a:t>
            </a:r>
            <a:r>
              <a:rPr lang="fr-FR" sz="1800" b="1" i="1" dirty="0"/>
              <a:t>nous</a:t>
            </a:r>
            <a:r>
              <a:rPr lang="fr-FR" sz="1800" dirty="0"/>
              <a:t>   aurons   envie   de   tout   découvrir.   Nous   </a:t>
            </a:r>
            <a:r>
              <a:rPr lang="fr-FR" sz="1800" b="1" i="1" dirty="0"/>
              <a:t>jouerons</a:t>
            </a:r>
            <a:r>
              <a:rPr lang="fr-FR" sz="1800" dirty="0"/>
              <a:t>   au   </a:t>
            </a:r>
            <a:r>
              <a:rPr lang="fr-FR" sz="1800" dirty="0" err="1"/>
              <a:t>mah-jong</a:t>
            </a:r>
            <a:r>
              <a:rPr lang="fr-FR" sz="1800" dirty="0"/>
              <a:t>   et   nous   mangerons   des   spécialités   chinoises   :   des   raviolis   aux   crevettes,   de   la   bouillie   de   riz,   des   </a:t>
            </a:r>
            <a:r>
              <a:rPr lang="fr-FR" sz="1800" b="1" i="1" dirty="0"/>
              <a:t>brioches</a:t>
            </a:r>
            <a:r>
              <a:rPr lang="fr-FR" sz="1800" dirty="0"/>
              <a:t>   à   la   crème…   Nous   utiliserons   des   </a:t>
            </a:r>
            <a:r>
              <a:rPr lang="fr-FR" sz="1800" b="1" i="1" dirty="0"/>
              <a:t>baguettes</a:t>
            </a:r>
            <a:r>
              <a:rPr lang="fr-FR" sz="1800" dirty="0"/>
              <a:t>   pour   manger,   ce   sera   </a:t>
            </a:r>
            <a:r>
              <a:rPr lang="fr-FR" sz="1800" b="1" i="1" dirty="0"/>
              <a:t>drôle</a:t>
            </a:r>
            <a:r>
              <a:rPr lang="fr-FR" sz="1800" dirty="0"/>
              <a:t>   !   En   été,   nous   dégusterons   </a:t>
            </a:r>
            <a:r>
              <a:rPr lang="fr-FR" sz="1800" b="1" i="1" dirty="0"/>
              <a:t>des</a:t>
            </a:r>
            <a:r>
              <a:rPr lang="fr-FR" sz="1800" dirty="0"/>
              <a:t>   litchis.   Nous   gouterons   à   toutes   sortes   de   thé.   Au   moment   de   </a:t>
            </a:r>
            <a:r>
              <a:rPr lang="fr-FR" sz="1800" b="1" i="1" dirty="0"/>
              <a:t>la</a:t>
            </a:r>
            <a:r>
              <a:rPr lang="fr-FR" sz="1800" dirty="0"/>
              <a:t>   fête   nationale,   en   octobre,   nous   </a:t>
            </a:r>
            <a:r>
              <a:rPr lang="fr-FR" sz="1800" b="1" i="1" dirty="0"/>
              <a:t>irons</a:t>
            </a:r>
            <a:r>
              <a:rPr lang="fr-FR" sz="1800" dirty="0"/>
              <a:t>   au   parc   de   </a:t>
            </a:r>
            <a:r>
              <a:rPr lang="fr-FR" sz="1800" dirty="0" err="1"/>
              <a:t>Lushan</a:t>
            </a:r>
            <a:r>
              <a:rPr lang="fr-FR" sz="1800" dirty="0"/>
              <a:t>   et   nous   verrons   la   grande   cascade.   Pour   l’admirer,   nous   </a:t>
            </a:r>
            <a:r>
              <a:rPr lang="fr-FR" sz="1800" b="1" i="1" dirty="0"/>
              <a:t>descendrons</a:t>
            </a:r>
            <a:r>
              <a:rPr lang="fr-FR" sz="1800" dirty="0"/>
              <a:t>   plus   de   mille   marches   !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Les mots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68881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Classement de ces groupes nominaux dans un tableau de genre et de nombre.</a:t>
            </a:r>
          </a:p>
          <a:p>
            <a:pPr lvl="1"/>
            <a:r>
              <a:rPr lang="fr-FR" dirty="0"/>
              <a:t>Des spécialités chinoises, la grande cascade, une grande résidence, </a:t>
            </a:r>
            <a:r>
              <a:rPr lang="fr-FR" dirty="0" smtClean="0"/>
              <a:t>notre maison</a:t>
            </a:r>
            <a:r>
              <a:rPr lang="fr-FR" dirty="0"/>
              <a:t>, des baguettes, la fête nationale, le parc</a:t>
            </a:r>
          </a:p>
          <a:p>
            <a:endParaRPr lang="fr-FR" dirty="0" smtClean="0"/>
          </a:p>
          <a:p>
            <a:r>
              <a:rPr lang="fr-FR" dirty="0"/>
              <a:t>Transformation singulier / pluriel de groupes nominaux </a:t>
            </a:r>
            <a:r>
              <a:rPr lang="fr-FR" dirty="0" smtClean="0"/>
              <a:t>de ces groupes nominaux.</a:t>
            </a:r>
            <a:endParaRPr lang="fr-FR" dirty="0"/>
          </a:p>
          <a:p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Le nom commun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42283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 rot="20759357">
            <a:off x="2222161" y="1975099"/>
            <a:ext cx="1853182" cy="1482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500" dirty="0" smtClean="0">
                <a:latin typeface="Lilly" pitchFamily="2" charset="0"/>
              </a:rPr>
              <a:t>Jour</a:t>
            </a:r>
          </a:p>
          <a:p>
            <a:pPr algn="ctr"/>
            <a:r>
              <a:rPr lang="fr-FR" sz="4500" dirty="0" smtClean="0">
                <a:latin typeface="Lilly" pitchFamily="2" charset="0"/>
              </a:rPr>
              <a:t>1</a:t>
            </a:r>
            <a:endParaRPr lang="fr-FR" sz="4500" dirty="0">
              <a:latin typeface="Lill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3616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Classe tous ces groupes de mots suivants dans le tableau.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Le nom commun</a:t>
            </a:r>
            <a:endParaRPr lang="fr-FR" dirty="0"/>
          </a:p>
        </p:txBody>
      </p:sp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0952538"/>
              </p:ext>
            </p:extLst>
          </p:nvPr>
        </p:nvGraphicFramePr>
        <p:xfrm>
          <a:off x="198091" y="2276872"/>
          <a:ext cx="9433048" cy="4380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96144"/>
                <a:gridCol w="4176464"/>
                <a:gridCol w="3960440"/>
              </a:tblGrid>
              <a:tr h="275864"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masculin</a:t>
                      </a:r>
                      <a:endParaRPr lang="fr-FR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féminin</a:t>
                      </a:r>
                      <a:endParaRPr lang="fr-FR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998336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singulier</a:t>
                      </a:r>
                      <a:endParaRPr lang="fr-FR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/>
                </a:tc>
              </a:tr>
              <a:tr h="2016224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pluriel</a:t>
                      </a:r>
                      <a:endParaRPr lang="fr-FR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78504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Transforme les groupes de mots en les mettant au pluriel ou au singulier.</a:t>
            </a:r>
          </a:p>
          <a:p>
            <a:pPr lvl="2"/>
            <a:r>
              <a:rPr lang="fr-FR" dirty="0" err="1" smtClean="0"/>
              <a:t>²de</a:t>
            </a:r>
            <a:r>
              <a:rPr lang="fr-FR" dirty="0" smtClean="0"/>
              <a:t>$ </a:t>
            </a:r>
            <a:r>
              <a:rPr lang="fr-FR" dirty="0" err="1" smtClean="0"/>
              <a:t>²spécialité</a:t>
            </a:r>
            <a:r>
              <a:rPr lang="fr-FR" dirty="0" smtClean="0"/>
              <a:t>$ </a:t>
            </a:r>
            <a:r>
              <a:rPr lang="fr-FR" dirty="0" err="1" smtClean="0"/>
              <a:t>²chinoise</a:t>
            </a:r>
            <a:r>
              <a:rPr lang="fr-FR" dirty="0" smtClean="0"/>
              <a:t>$</a:t>
            </a:r>
            <a:r>
              <a:rPr lang="fr-FR" dirty="0"/>
              <a:t>	</a:t>
            </a:r>
            <a:r>
              <a:rPr lang="fr-FR" sz="1800" dirty="0">
                <a:sym typeface="Wingdings" panose="05000000000000000000" pitchFamily="2" charset="2"/>
              </a:rPr>
              <a:t></a:t>
            </a:r>
            <a:r>
              <a:rPr lang="fr-FR" dirty="0">
                <a:sym typeface="Wingdings" panose="05000000000000000000" pitchFamily="2" charset="2"/>
              </a:rPr>
              <a:t> </a:t>
            </a:r>
            <a:endParaRPr lang="fr-FR" dirty="0" smtClean="0"/>
          </a:p>
          <a:p>
            <a:pPr lvl="2"/>
            <a:r>
              <a:rPr lang="fr-FR" dirty="0" err="1" smtClean="0"/>
              <a:t>²la</a:t>
            </a:r>
            <a:r>
              <a:rPr lang="fr-FR" dirty="0" smtClean="0"/>
              <a:t> </a:t>
            </a:r>
            <a:r>
              <a:rPr lang="fr-FR" dirty="0" err="1" smtClean="0"/>
              <a:t>²grande</a:t>
            </a:r>
            <a:r>
              <a:rPr lang="fr-FR" dirty="0" smtClean="0"/>
              <a:t> </a:t>
            </a:r>
            <a:r>
              <a:rPr lang="fr-FR" dirty="0" err="1" smtClean="0"/>
              <a:t>²cascade</a:t>
            </a:r>
            <a:r>
              <a:rPr lang="fr-FR" dirty="0" smtClean="0"/>
              <a:t>	</a:t>
            </a:r>
            <a:r>
              <a:rPr lang="fr-FR" dirty="0"/>
              <a:t>	</a:t>
            </a:r>
            <a:r>
              <a:rPr lang="fr-FR" sz="1800" dirty="0">
                <a:sym typeface="Wingdings" panose="05000000000000000000" pitchFamily="2" charset="2"/>
              </a:rPr>
              <a:t></a:t>
            </a:r>
            <a:r>
              <a:rPr lang="fr-FR" dirty="0">
                <a:sym typeface="Wingdings" panose="05000000000000000000" pitchFamily="2" charset="2"/>
              </a:rPr>
              <a:t> </a:t>
            </a:r>
            <a:endParaRPr lang="fr-FR" dirty="0"/>
          </a:p>
          <a:p>
            <a:pPr lvl="2"/>
            <a:r>
              <a:rPr lang="fr-FR" dirty="0" err="1" smtClean="0"/>
              <a:t>²une</a:t>
            </a:r>
            <a:r>
              <a:rPr lang="fr-FR" dirty="0" smtClean="0"/>
              <a:t> </a:t>
            </a:r>
            <a:r>
              <a:rPr lang="fr-FR" dirty="0" err="1" smtClean="0"/>
              <a:t>²grande</a:t>
            </a:r>
            <a:r>
              <a:rPr lang="fr-FR" dirty="0" smtClean="0"/>
              <a:t> </a:t>
            </a:r>
            <a:r>
              <a:rPr lang="fr-FR" dirty="0" err="1" smtClean="0"/>
              <a:t>²résidence</a:t>
            </a:r>
            <a:r>
              <a:rPr lang="fr-FR" dirty="0" smtClean="0"/>
              <a:t>	</a:t>
            </a:r>
            <a:r>
              <a:rPr lang="fr-FR" sz="1800" dirty="0" smtClean="0">
                <a:sym typeface="Wingdings" panose="05000000000000000000" pitchFamily="2" charset="2"/>
              </a:rPr>
              <a:t></a:t>
            </a:r>
            <a:r>
              <a:rPr lang="fr-FR" dirty="0" smtClean="0">
                <a:sym typeface="Wingdings" panose="05000000000000000000" pitchFamily="2" charset="2"/>
              </a:rPr>
              <a:t> </a:t>
            </a:r>
            <a:endParaRPr lang="fr-FR" dirty="0"/>
          </a:p>
          <a:p>
            <a:pPr lvl="2"/>
            <a:r>
              <a:rPr lang="fr-FR" dirty="0" smtClean="0"/>
              <a:t>notre maison	</a:t>
            </a:r>
            <a:r>
              <a:rPr lang="fr-FR" dirty="0"/>
              <a:t>	</a:t>
            </a:r>
            <a:r>
              <a:rPr lang="fr-FR" dirty="0" smtClean="0"/>
              <a:t>	</a:t>
            </a:r>
            <a:r>
              <a:rPr lang="fr-FR" sz="1800" dirty="0" smtClean="0">
                <a:sym typeface="Wingdings" panose="05000000000000000000" pitchFamily="2" charset="2"/>
              </a:rPr>
              <a:t></a:t>
            </a:r>
            <a:r>
              <a:rPr lang="fr-FR" dirty="0" smtClean="0">
                <a:sym typeface="Wingdings" panose="05000000000000000000" pitchFamily="2" charset="2"/>
              </a:rPr>
              <a:t> </a:t>
            </a:r>
            <a:endParaRPr lang="fr-FR" dirty="0"/>
          </a:p>
          <a:p>
            <a:pPr lvl="2"/>
            <a:r>
              <a:rPr lang="fr-FR" dirty="0" err="1" smtClean="0"/>
              <a:t>²de</a:t>
            </a:r>
            <a:r>
              <a:rPr lang="fr-FR" dirty="0" smtClean="0"/>
              <a:t>$ </a:t>
            </a:r>
            <a:r>
              <a:rPr lang="fr-FR" dirty="0" err="1" smtClean="0"/>
              <a:t>²baguette</a:t>
            </a:r>
            <a:r>
              <a:rPr lang="fr-FR" dirty="0" smtClean="0"/>
              <a:t>$		</a:t>
            </a:r>
            <a:r>
              <a:rPr lang="fr-FR" dirty="0"/>
              <a:t>	</a:t>
            </a:r>
            <a:r>
              <a:rPr lang="fr-FR" sz="1800" dirty="0" smtClean="0">
                <a:sym typeface="Wingdings" panose="05000000000000000000" pitchFamily="2" charset="2"/>
              </a:rPr>
              <a:t></a:t>
            </a:r>
            <a:r>
              <a:rPr lang="fr-FR" dirty="0" smtClean="0">
                <a:sym typeface="Wingdings" panose="05000000000000000000" pitchFamily="2" charset="2"/>
              </a:rPr>
              <a:t> </a:t>
            </a:r>
            <a:endParaRPr lang="fr-FR" dirty="0" smtClean="0"/>
          </a:p>
          <a:p>
            <a:pPr lvl="2"/>
            <a:r>
              <a:rPr lang="fr-FR" dirty="0" err="1" smtClean="0"/>
              <a:t>²la</a:t>
            </a:r>
            <a:r>
              <a:rPr lang="fr-FR" dirty="0" smtClean="0"/>
              <a:t> </a:t>
            </a:r>
            <a:r>
              <a:rPr lang="fr-FR" dirty="0" err="1" smtClean="0"/>
              <a:t>²fête</a:t>
            </a:r>
            <a:r>
              <a:rPr lang="fr-FR" dirty="0" smtClean="0"/>
              <a:t> nationale</a:t>
            </a:r>
            <a:r>
              <a:rPr lang="fr-FR" dirty="0"/>
              <a:t>		</a:t>
            </a:r>
            <a:r>
              <a:rPr lang="fr-FR" sz="1800" dirty="0">
                <a:sym typeface="Wingdings" panose="05000000000000000000" pitchFamily="2" charset="2"/>
              </a:rPr>
              <a:t></a:t>
            </a:r>
            <a:r>
              <a:rPr lang="fr-FR" dirty="0">
                <a:sym typeface="Wingdings" panose="05000000000000000000" pitchFamily="2" charset="2"/>
              </a:rPr>
              <a:t> </a:t>
            </a:r>
            <a:endParaRPr lang="fr-FR" dirty="0"/>
          </a:p>
          <a:p>
            <a:pPr lvl="2"/>
            <a:r>
              <a:rPr lang="fr-FR" dirty="0" err="1" smtClean="0"/>
              <a:t>²le</a:t>
            </a:r>
            <a:r>
              <a:rPr lang="fr-FR" dirty="0" smtClean="0"/>
              <a:t> </a:t>
            </a:r>
            <a:r>
              <a:rPr lang="fr-FR" dirty="0" err="1" smtClean="0"/>
              <a:t>²parc</a:t>
            </a:r>
            <a:r>
              <a:rPr lang="fr-FR" dirty="0" smtClean="0"/>
              <a:t>	</a:t>
            </a:r>
            <a:r>
              <a:rPr lang="fr-FR" dirty="0"/>
              <a:t>		</a:t>
            </a:r>
            <a:r>
              <a:rPr lang="fr-FR" sz="1800" dirty="0">
                <a:sym typeface="Wingdings" panose="05000000000000000000" pitchFamily="2" charset="2"/>
              </a:rPr>
              <a:t></a:t>
            </a:r>
            <a:r>
              <a:rPr lang="fr-FR" dirty="0">
                <a:sym typeface="Wingdings" panose="05000000000000000000" pitchFamily="2" charset="2"/>
              </a:rPr>
              <a:t> 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Le nom commun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34181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 rot="20759357">
            <a:off x="2222161" y="1975099"/>
            <a:ext cx="1853182" cy="1482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500" dirty="0" smtClean="0">
                <a:latin typeface="Lilly" pitchFamily="2" charset="0"/>
              </a:rPr>
              <a:t>Jour</a:t>
            </a:r>
          </a:p>
          <a:p>
            <a:pPr algn="ctr"/>
            <a:r>
              <a:rPr lang="fr-FR" sz="4500" dirty="0">
                <a:latin typeface="Lilly" pitchFamily="2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61021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Imagine ton voyage en Afrique quand tu seras grand :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1">
              <a:lnSpc>
                <a:spcPct val="100000"/>
              </a:lnSpc>
            </a:pPr>
            <a:r>
              <a:rPr lang="fr-FR" dirty="0" err="1" smtClean="0"/>
              <a:t>Q²uand</a:t>
            </a:r>
            <a:r>
              <a:rPr lang="fr-FR" dirty="0" smtClean="0"/>
              <a:t> </a:t>
            </a:r>
            <a:r>
              <a:rPr lang="fr-FR" dirty="0" err="1" smtClean="0"/>
              <a:t>²je</a:t>
            </a:r>
            <a:r>
              <a:rPr lang="fr-FR" dirty="0" smtClean="0"/>
              <a:t> </a:t>
            </a:r>
            <a:r>
              <a:rPr lang="fr-FR" dirty="0" err="1" smtClean="0"/>
              <a:t>²serai</a:t>
            </a:r>
            <a:r>
              <a:rPr lang="fr-FR" dirty="0" smtClean="0"/>
              <a:t> </a:t>
            </a:r>
            <a:r>
              <a:rPr lang="fr-FR" dirty="0" err="1" smtClean="0"/>
              <a:t>²grand</a:t>
            </a:r>
            <a:r>
              <a:rPr lang="fr-FR" dirty="0" smtClean="0"/>
              <a:t>, ²j’</a:t>
            </a:r>
            <a:r>
              <a:rPr lang="fr-FR" dirty="0" err="1" smtClean="0"/>
              <a:t>²irai</a:t>
            </a:r>
            <a:r>
              <a:rPr lang="fr-FR" dirty="0" smtClean="0"/>
              <a:t> en </a:t>
            </a:r>
            <a:r>
              <a:rPr lang="fr-FR" dirty="0" err="1" smtClean="0"/>
              <a:t>A²frique</a:t>
            </a:r>
            <a:r>
              <a:rPr lang="fr-FR" dirty="0" smtClean="0"/>
              <a:t>…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Production d’écrit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52262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Premiers exercices :</a:t>
            </a:r>
            <a:r>
              <a:rPr lang="fr-FR" u="none" dirty="0"/>
              <a:t> sur feuille</a:t>
            </a:r>
          </a:p>
          <a:p>
            <a:endParaRPr lang="fr-FR" dirty="0"/>
          </a:p>
          <a:p>
            <a:endParaRPr lang="fr-FR" dirty="0"/>
          </a:p>
          <a:p>
            <a:r>
              <a:rPr lang="fr-FR" dirty="0" smtClean="0"/>
              <a:t>Transpose les phrases en le mettant au futur :</a:t>
            </a:r>
          </a:p>
          <a:p>
            <a:pPr lvl="2">
              <a:lnSpc>
                <a:spcPct val="150000"/>
              </a:lnSpc>
            </a:pPr>
            <a:r>
              <a:rPr lang="fr-FR" dirty="0" err="1" smtClean="0"/>
              <a:t>M²a</a:t>
            </a:r>
            <a:r>
              <a:rPr lang="fr-FR" dirty="0" smtClean="0"/>
              <a:t> </a:t>
            </a:r>
            <a:r>
              <a:rPr lang="fr-FR" dirty="0" err="1" smtClean="0"/>
              <a:t>²cousine</a:t>
            </a:r>
            <a:r>
              <a:rPr lang="fr-FR" dirty="0" smtClean="0"/>
              <a:t> </a:t>
            </a:r>
            <a:r>
              <a:rPr lang="fr-FR" dirty="0" err="1" smtClean="0"/>
              <a:t>²arrive</a:t>
            </a:r>
            <a:r>
              <a:rPr lang="fr-FR" dirty="0" smtClean="0"/>
              <a:t> </a:t>
            </a:r>
            <a:r>
              <a:rPr lang="fr-FR" dirty="0" err="1" smtClean="0"/>
              <a:t>²à</a:t>
            </a:r>
            <a:r>
              <a:rPr lang="fr-FR" dirty="0" smtClean="0"/>
              <a:t> </a:t>
            </a:r>
            <a:r>
              <a:rPr lang="fr-FR" dirty="0" err="1" smtClean="0"/>
              <a:t>²la</a:t>
            </a:r>
            <a:r>
              <a:rPr lang="fr-FR" dirty="0" smtClean="0"/>
              <a:t> maison. </a:t>
            </a:r>
            <a:r>
              <a:rPr lang="fr-FR" dirty="0" err="1" smtClean="0"/>
              <a:t>E²lle</a:t>
            </a:r>
            <a:r>
              <a:rPr lang="fr-FR" dirty="0" smtClean="0"/>
              <a:t> mange </a:t>
            </a:r>
            <a:r>
              <a:rPr lang="fr-FR" dirty="0" err="1" smtClean="0"/>
              <a:t>²une</a:t>
            </a:r>
            <a:r>
              <a:rPr lang="fr-FR" dirty="0" smtClean="0"/>
              <a:t> </a:t>
            </a:r>
            <a:r>
              <a:rPr lang="fr-FR" dirty="0" err="1" smtClean="0"/>
              <a:t>²tartine</a:t>
            </a:r>
            <a:r>
              <a:rPr lang="fr-FR" dirty="0" smtClean="0"/>
              <a:t> et </a:t>
            </a:r>
            <a:r>
              <a:rPr lang="fr-FR" dirty="0" err="1" smtClean="0"/>
              <a:t>²avale</a:t>
            </a:r>
            <a:r>
              <a:rPr lang="fr-FR" dirty="0" smtClean="0"/>
              <a:t> </a:t>
            </a:r>
            <a:r>
              <a:rPr lang="fr-FR" dirty="0" err="1" smtClean="0"/>
              <a:t>²un</a:t>
            </a:r>
            <a:r>
              <a:rPr lang="fr-FR" dirty="0" smtClean="0"/>
              <a:t> </a:t>
            </a:r>
            <a:r>
              <a:rPr lang="fr-FR" dirty="0" err="1" smtClean="0"/>
              <a:t>²bol</a:t>
            </a:r>
            <a:r>
              <a:rPr lang="fr-FR" dirty="0" smtClean="0"/>
              <a:t> </a:t>
            </a:r>
            <a:r>
              <a:rPr lang="fr-FR" dirty="0" err="1" smtClean="0"/>
              <a:t>²de</a:t>
            </a:r>
            <a:r>
              <a:rPr lang="fr-FR" dirty="0" smtClean="0"/>
              <a:t> </a:t>
            </a:r>
            <a:r>
              <a:rPr lang="fr-FR" dirty="0" err="1" smtClean="0"/>
              <a:t>²chocolat</a:t>
            </a:r>
            <a:r>
              <a:rPr lang="fr-FR" dirty="0" smtClean="0"/>
              <a:t>. </a:t>
            </a:r>
            <a:r>
              <a:rPr lang="fr-FR" dirty="0" err="1" smtClean="0"/>
              <a:t>P²ui</a:t>
            </a:r>
            <a:r>
              <a:rPr lang="fr-FR" smtClean="0"/>
              <a:t>$, </a:t>
            </a:r>
            <a:r>
              <a:rPr lang="fr-FR" dirty="0" smtClean="0"/>
              <a:t>vite, </a:t>
            </a:r>
            <a:r>
              <a:rPr lang="fr-FR" dirty="0" err="1" smtClean="0"/>
              <a:t>nou</a:t>
            </a:r>
            <a:r>
              <a:rPr lang="fr-FR" dirty="0" smtClean="0"/>
              <a:t>$ </a:t>
            </a:r>
            <a:r>
              <a:rPr lang="fr-FR" dirty="0" err="1" smtClean="0"/>
              <a:t>²jouon</a:t>
            </a:r>
            <a:r>
              <a:rPr lang="fr-FR" dirty="0" smtClean="0"/>
              <a:t>$ au </a:t>
            </a:r>
            <a:r>
              <a:rPr lang="fr-FR" dirty="0" err="1" smtClean="0"/>
              <a:t>mah-²jong</a:t>
            </a:r>
            <a:r>
              <a:rPr lang="fr-FR" dirty="0" smtClean="0"/>
              <a:t>. </a:t>
            </a:r>
            <a:r>
              <a:rPr lang="fr-FR" dirty="0" err="1" smtClean="0"/>
              <a:t>Q²uand</a:t>
            </a:r>
            <a:r>
              <a:rPr lang="fr-FR" dirty="0" smtClean="0"/>
              <a:t> </a:t>
            </a:r>
            <a:r>
              <a:rPr lang="fr-FR" dirty="0" err="1" smtClean="0"/>
              <a:t>²la</a:t>
            </a:r>
            <a:r>
              <a:rPr lang="fr-FR" dirty="0" smtClean="0"/>
              <a:t> nuit </a:t>
            </a:r>
            <a:r>
              <a:rPr lang="fr-FR" dirty="0" err="1" smtClean="0"/>
              <a:t>²tombe</a:t>
            </a:r>
            <a:r>
              <a:rPr lang="fr-FR" dirty="0" smtClean="0"/>
              <a:t>, elle </a:t>
            </a:r>
            <a:r>
              <a:rPr lang="fr-FR" dirty="0" err="1" smtClean="0"/>
              <a:t>²rentre</a:t>
            </a:r>
            <a:r>
              <a:rPr lang="fr-FR" dirty="0" smtClean="0"/>
              <a:t> </a:t>
            </a:r>
            <a:r>
              <a:rPr lang="fr-FR" dirty="0" err="1" smtClean="0"/>
              <a:t>²chez</a:t>
            </a:r>
            <a:r>
              <a:rPr lang="fr-FR" dirty="0" smtClean="0"/>
              <a:t> elle.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31516" y="2727526"/>
            <a:ext cx="508221" cy="585168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25202" y="3540769"/>
            <a:ext cx="508221" cy="585168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14" y="1412776"/>
            <a:ext cx="508221" cy="585168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25202" y="2168274"/>
            <a:ext cx="508221" cy="585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3616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Quand nous serons grands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fr-FR" i="1" dirty="0"/>
              <a:t>Je   m’appelle   Tom.   Mon   meilleur   ami   s’appelle   Fang,   ses   parents   sont   arrivés   de   Chine   il   y   a   quelques   années.   Ils   nous   parlent   souvent   de   leur   pays   natal.</a:t>
            </a:r>
          </a:p>
          <a:p>
            <a:pPr>
              <a:lnSpc>
                <a:spcPct val="120000"/>
              </a:lnSpc>
            </a:pPr>
            <a:r>
              <a:rPr lang="fr-FR" dirty="0"/>
              <a:t>Quand   Fang   et   moi,   nous   serons   grands,   nous   irons   en   Chine,   à   </a:t>
            </a:r>
            <a:r>
              <a:rPr lang="fr-FR" dirty="0" err="1"/>
              <a:t>Shenzen</a:t>
            </a:r>
            <a:r>
              <a:rPr lang="fr-FR" dirty="0"/>
              <a:t>,   au   bord   de   la   mer.   Nous   partirons   en   train,   comme   ça,   nous   pourrons   traverser   beaucoup   de   pays.   Non,   nous   prendrons   plutôt   l’avion   car   nous   n’aurons   pas   de   temps   à   perdre   !   Nous   atterrirons   dans   la   ville   de   Fang.   Là,   nous   choisirons   notre   maison   :   une   grande   résidence   traditionnelle   avec   son   jardin   chinois.</a:t>
            </a:r>
          </a:p>
          <a:p>
            <a:pPr>
              <a:lnSpc>
                <a:spcPct val="120000"/>
              </a:lnSpc>
            </a:pPr>
            <a:r>
              <a:rPr lang="fr-FR" dirty="0"/>
              <a:t>En   Chine,   nous   aurons   envie   de   tout   découvrir.   Nous   jouerons   au   </a:t>
            </a:r>
            <a:r>
              <a:rPr lang="fr-FR" dirty="0" err="1"/>
              <a:t>mah-jong</a:t>
            </a:r>
            <a:r>
              <a:rPr lang="fr-FR" dirty="0"/>
              <a:t>   et   nous   mangerons   des   spécialités   chinoises   :   des   raviolis   aux   crevettes,   de   la   bouillie   de   riz,   des   brioches   à   la   crème…   Nous   utiliserons   des   baguettes   pour   manger,   ce   sera   drôle   !   En   été,   nous   dégusterons   des   litchis.   Nous   gouterons   à   toutes   sortes   de   thé.   Au   moment   de   la   fête   nationale,   en   octobre,   nous   irons   au   parc   de   </a:t>
            </a:r>
            <a:r>
              <a:rPr lang="fr-FR" dirty="0" err="1"/>
              <a:t>Lushan</a:t>
            </a:r>
            <a:r>
              <a:rPr lang="fr-FR" dirty="0"/>
              <a:t>   et   nous   verrons   la   grande   cascade.   Pour   l’admirer,   nous   descendrons   plus   de   mille   marches   !</a:t>
            </a:r>
          </a:p>
        </p:txBody>
      </p:sp>
    </p:spTree>
    <p:extLst>
      <p:ext uri="{BB962C8B-B14F-4D97-AF65-F5344CB8AC3E}">
        <p14:creationId xmlns:p14="http://schemas.microsoft.com/office/powerpoint/2010/main" val="1333748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Questions de compréhension, à l’oral :</a:t>
            </a:r>
          </a:p>
          <a:p>
            <a:endParaRPr lang="fr-FR" dirty="0" smtClean="0"/>
          </a:p>
          <a:p>
            <a:pPr lvl="1"/>
            <a:r>
              <a:rPr lang="fr-FR" dirty="0" smtClean="0"/>
              <a:t>1. De quoi parle ce texte ?</a:t>
            </a:r>
          </a:p>
          <a:p>
            <a:pPr marL="360000" lvl="1"/>
            <a:r>
              <a:rPr lang="fr-FR" dirty="0" smtClean="0">
                <a:solidFill>
                  <a:srgbClr val="339966"/>
                </a:solidFill>
              </a:rPr>
              <a:t>Il s’agit d’un témoignage, d’une sorte de rêve, d’envie, que quelqu’un fait partager à celui qui lit le texte.</a:t>
            </a:r>
          </a:p>
          <a:p>
            <a:pPr lvl="1">
              <a:spcBef>
                <a:spcPts val="900"/>
              </a:spcBef>
            </a:pPr>
            <a:r>
              <a:rPr lang="fr-FR" dirty="0" smtClean="0"/>
              <a:t>2. Qui parle ?</a:t>
            </a:r>
          </a:p>
          <a:p>
            <a:pPr marL="360000" lvl="1"/>
            <a:r>
              <a:rPr lang="fr-FR" dirty="0" smtClean="0">
                <a:solidFill>
                  <a:srgbClr val="339966"/>
                </a:solidFill>
              </a:rPr>
              <a:t>Tom</a:t>
            </a:r>
          </a:p>
          <a:p>
            <a:pPr lvl="1">
              <a:spcBef>
                <a:spcPts val="900"/>
              </a:spcBef>
            </a:pPr>
            <a:r>
              <a:rPr lang="fr-FR" dirty="0" smtClean="0"/>
              <a:t>3. Que sait-on de Tom ?</a:t>
            </a:r>
          </a:p>
          <a:p>
            <a:pPr marL="360000" lvl="1"/>
            <a:r>
              <a:rPr lang="fr-FR" dirty="0" smtClean="0">
                <a:solidFill>
                  <a:srgbClr val="339966"/>
                </a:solidFill>
              </a:rPr>
              <a:t>C’est un garçon, il est encore enfant, etc.</a:t>
            </a:r>
          </a:p>
          <a:p>
            <a:pPr lvl="1">
              <a:spcBef>
                <a:spcPts val="900"/>
              </a:spcBef>
            </a:pPr>
            <a:r>
              <a:rPr lang="fr-FR" dirty="0" smtClean="0"/>
              <a:t>4. Qu’est-ce qu’on apprend sur la Chine ?</a:t>
            </a:r>
          </a:p>
          <a:p>
            <a:pPr marL="360000" lvl="1"/>
            <a:r>
              <a:rPr lang="fr-FR" dirty="0" smtClean="0">
                <a:solidFill>
                  <a:srgbClr val="339966"/>
                </a:solidFill>
              </a:rPr>
              <a:t>les baguettes, la nourriture, le thé, etc.</a:t>
            </a:r>
          </a:p>
          <a:p>
            <a:pPr lvl="1">
              <a:spcBef>
                <a:spcPts val="900"/>
              </a:spcBef>
            </a:pPr>
            <a:r>
              <a:rPr lang="fr-FR" dirty="0" smtClean="0"/>
              <a:t>5. A qui s’adresse Tom ?</a:t>
            </a:r>
          </a:p>
          <a:p>
            <a:pPr marL="360000" lvl="1"/>
            <a:r>
              <a:rPr lang="fr-FR" dirty="0" smtClean="0">
                <a:solidFill>
                  <a:srgbClr val="339966"/>
                </a:solidFill>
              </a:rPr>
              <a:t>A nous, lecteurs.</a:t>
            </a:r>
          </a:p>
          <a:p>
            <a:endParaRPr lang="fr-FR" dirty="0" smtClean="0"/>
          </a:p>
          <a:p>
            <a:r>
              <a:rPr lang="fr-FR" dirty="0" smtClean="0"/>
              <a:t>Lecture collective du texte.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Compréhension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545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4"/>
            <a:r>
              <a:rPr lang="fr-FR" dirty="0" smtClean="0"/>
              <a:t>(Diapo de travail : voir les pages suivantes)</a:t>
            </a:r>
          </a:p>
          <a:p>
            <a:endParaRPr lang="fr-FR" dirty="0"/>
          </a:p>
          <a:p>
            <a:r>
              <a:rPr lang="fr-FR" dirty="0" smtClean="0"/>
              <a:t>À quel moment est-ce texte ?</a:t>
            </a:r>
          </a:p>
          <a:p>
            <a:r>
              <a:rPr lang="fr-FR" dirty="0" smtClean="0"/>
              <a:t>À quoi le reconnait-on ? Qu’y </a:t>
            </a:r>
            <a:r>
              <a:rPr lang="fr-FR" dirty="0" err="1" smtClean="0"/>
              <a:t>a-t-il</a:t>
            </a:r>
            <a:r>
              <a:rPr lang="fr-FR" dirty="0" smtClean="0"/>
              <a:t> toujours sur un verbe au futur ?</a:t>
            </a:r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r>
              <a:rPr lang="fr-FR" dirty="0" smtClean="0"/>
              <a:t>Par groupe de 2, sur feuille ; puis mise en commun :</a:t>
            </a:r>
          </a:p>
          <a:p>
            <a:r>
              <a:rPr lang="fr-FR" dirty="0" smtClean="0"/>
              <a:t>(pas sur l’introduction)</a:t>
            </a:r>
            <a:endParaRPr lang="fr-FR" dirty="0"/>
          </a:p>
          <a:p>
            <a:r>
              <a:rPr lang="fr-FR" dirty="0" smtClean="0">
                <a:sym typeface="Symbol"/>
              </a:rPr>
              <a:t></a:t>
            </a:r>
            <a:r>
              <a:rPr lang="fr-FR" dirty="0" smtClean="0"/>
              <a:t> Les indicateurs de temps :</a:t>
            </a:r>
            <a:r>
              <a:rPr lang="fr-FR" dirty="0"/>
              <a:t> </a:t>
            </a:r>
            <a:r>
              <a:rPr lang="fr-FR" dirty="0">
                <a:solidFill>
                  <a:srgbClr val="3333FF"/>
                </a:solidFill>
                <a:latin typeface="Sassoon Infant Std" pitchFamily="34" charset="0"/>
              </a:rPr>
              <a:t>en été, au moment de la fête nationale, en octobre</a:t>
            </a:r>
          </a:p>
          <a:p>
            <a:r>
              <a:rPr lang="fr-FR" dirty="0">
                <a:sym typeface="Symbol"/>
              </a:rPr>
              <a:t></a:t>
            </a:r>
            <a:r>
              <a:rPr lang="fr-FR" dirty="0"/>
              <a:t> Les </a:t>
            </a:r>
            <a:r>
              <a:rPr lang="fr-FR" dirty="0" smtClean="0"/>
              <a:t>indicateurs de lieu : </a:t>
            </a:r>
            <a:r>
              <a:rPr lang="fr-FR" dirty="0">
                <a:solidFill>
                  <a:srgbClr val="3333FF"/>
                </a:solidFill>
                <a:latin typeface="Sassoon Infant Std" pitchFamily="34" charset="0"/>
              </a:rPr>
              <a:t>en Chine, à Shenzen, au bord de la mer, dans la ville de </a:t>
            </a:r>
            <a:r>
              <a:rPr lang="fr-FR" dirty="0" smtClean="0">
                <a:solidFill>
                  <a:srgbClr val="3333FF"/>
                </a:solidFill>
                <a:latin typeface="Sassoon Infant Std" pitchFamily="34" charset="0"/>
              </a:rPr>
              <a:t>Fang</a:t>
            </a:r>
            <a:endParaRPr lang="fr-FR" dirty="0">
              <a:solidFill>
                <a:srgbClr val="3333FF"/>
              </a:solidFill>
              <a:latin typeface="Sassoon Infant Std" pitchFamily="34" charset="0"/>
            </a:endParaRPr>
          </a:p>
        </p:txBody>
      </p:sp>
      <p:sp>
        <p:nvSpPr>
          <p:cNvPr id="2" name="Espace réservé du texte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Le texte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60608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Souligne en bleu les groupes de mots qui indiquent le moment et en vert les groupes de mots qui indiquent le lieu.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3">
              <a:lnSpc>
                <a:spcPct val="150000"/>
              </a:lnSpc>
            </a:pPr>
            <a:r>
              <a:rPr lang="fr-FR" sz="1900" dirty="0" smtClean="0"/>
              <a:t>Quand   </a:t>
            </a:r>
            <a:r>
              <a:rPr lang="fr-FR" sz="1900" dirty="0"/>
              <a:t>Fang   et   moi,   nous   serons   grands,   nous   irons   en   Chine,   à   </a:t>
            </a:r>
            <a:r>
              <a:rPr lang="fr-FR" sz="1900" dirty="0" err="1"/>
              <a:t>Shenzen</a:t>
            </a:r>
            <a:r>
              <a:rPr lang="fr-FR" sz="1900" dirty="0"/>
              <a:t>,   au   bord   de   la   mer.   Nous   partirons   en   train,   comme   ça,   nous   pourrons   traverser   beaucoup   de   pays.   Non,   nous   prendrons   plutôt   l’avion   car   nous   n’aurons   pas   de   temps   à   perdre   !   Nous   atterrirons   dans   la   ville   de   Fang.   Là,   nous   choisirons   notre   maison   :   une   grande   résidence   traditionnelle   avec   son   jardin   chinois.</a:t>
            </a:r>
          </a:p>
          <a:p>
            <a:pPr lvl="3">
              <a:lnSpc>
                <a:spcPct val="150000"/>
              </a:lnSpc>
            </a:pPr>
            <a:r>
              <a:rPr lang="fr-FR" sz="1900" dirty="0"/>
              <a:t>En   Chine,   nous   aurons   envie   de   tout   découvrir.   Nous   jouerons   au   </a:t>
            </a:r>
            <a:r>
              <a:rPr lang="fr-FR" sz="1900" dirty="0" err="1"/>
              <a:t>mah-jong</a:t>
            </a:r>
            <a:r>
              <a:rPr lang="fr-FR" sz="1900" dirty="0"/>
              <a:t>   et   nous   mangerons   des   spécialités   chinoises   :   des   raviolis   aux   crevettes,   de   la   bouillie   de   riz,   des   brioches   à   la   crème…   Nous   utiliserons   des   baguettes   pour   manger,   ce   sera   drôle   !   En   été,   nous   dégusterons   des   litchis.   Nous   gouterons   à   toutes   sortes   de   thé.   Au   moment   de   la   fête   nationale,   en   octobre,   nous   irons   au   parc   de   </a:t>
            </a:r>
            <a:r>
              <a:rPr lang="fr-FR" sz="1900" dirty="0" err="1"/>
              <a:t>Lushan</a:t>
            </a:r>
            <a:r>
              <a:rPr lang="fr-FR" sz="1900" dirty="0"/>
              <a:t>   et   nous   verrons   la   grande   cascade.   Pour   l’admirer,   nous   descendrons   plus   de   mille   marches   !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Le texte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90304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4"/>
            <a:r>
              <a:rPr lang="fr-FR" dirty="0" smtClean="0"/>
              <a:t>(Diapo de travail : voir les phases suivantes – Compléter avec les étiquettes mots)</a:t>
            </a:r>
          </a:p>
          <a:p>
            <a:endParaRPr lang="fr-FR" dirty="0"/>
          </a:p>
          <a:p>
            <a:r>
              <a:rPr lang="fr-FR" dirty="0" smtClean="0"/>
              <a:t>* Analyse fonctionnelle de phrases : sujet / verbe / infinitif</a:t>
            </a:r>
          </a:p>
          <a:p>
            <a:pPr marL="342900" lvl="1" indent="-342900">
              <a:buFont typeface="+mj-lt"/>
              <a:buAutoNum type="arabicParenR"/>
            </a:pPr>
            <a:r>
              <a:rPr lang="fr-FR" dirty="0" smtClean="0"/>
              <a:t>En Chine, Fang et son ami joueront au </a:t>
            </a:r>
            <a:r>
              <a:rPr lang="fr-FR" dirty="0" err="1" smtClean="0"/>
              <a:t>mah-jong</a:t>
            </a:r>
            <a:r>
              <a:rPr lang="fr-FR" dirty="0" smtClean="0"/>
              <a:t>.</a:t>
            </a:r>
          </a:p>
          <a:p>
            <a:pPr marL="342900" lvl="1" indent="-342900">
              <a:buFont typeface="+mj-lt"/>
              <a:buAutoNum type="arabicParenR"/>
            </a:pPr>
            <a:r>
              <a:rPr lang="fr-FR" dirty="0" smtClean="0"/>
              <a:t>J’aurais des baguettes pour manger.</a:t>
            </a:r>
          </a:p>
          <a:p>
            <a:pPr marL="342900" lvl="1" indent="-342900">
              <a:buFont typeface="+mj-lt"/>
              <a:buAutoNum type="arabicParenR"/>
            </a:pPr>
            <a:r>
              <a:rPr lang="fr-FR" dirty="0" smtClean="0"/>
              <a:t>Hier, Tom a raconté son voyage en Chine.</a:t>
            </a:r>
          </a:p>
          <a:p>
            <a:endParaRPr lang="fr-FR" dirty="0"/>
          </a:p>
          <a:p>
            <a:endParaRPr lang="fr-FR" dirty="0"/>
          </a:p>
          <a:p>
            <a:r>
              <a:rPr lang="fr-FR" dirty="0" smtClean="0"/>
              <a:t>* Phrases interrogatives :</a:t>
            </a:r>
          </a:p>
          <a:p>
            <a:r>
              <a:rPr lang="fr-FR" dirty="0">
                <a:sym typeface="Symbol"/>
              </a:rPr>
              <a:t></a:t>
            </a:r>
            <a:r>
              <a:rPr lang="fr-FR" dirty="0"/>
              <a:t> Transformer </a:t>
            </a:r>
            <a:r>
              <a:rPr lang="fr-FR" dirty="0" smtClean="0"/>
              <a:t>en utilisant « est-ce que » :</a:t>
            </a:r>
          </a:p>
          <a:p>
            <a:pPr lvl="1"/>
            <a:r>
              <a:rPr lang="fr-FR" dirty="0" smtClean="0"/>
              <a:t>Nous irons visiter le parc de </a:t>
            </a:r>
            <a:r>
              <a:rPr lang="fr-FR" dirty="0" err="1" smtClean="0"/>
              <a:t>Lushan</a:t>
            </a:r>
            <a:r>
              <a:rPr lang="fr-FR" dirty="0" smtClean="0"/>
              <a:t>.</a:t>
            </a:r>
          </a:p>
          <a:p>
            <a:r>
              <a:rPr lang="fr-FR" dirty="0">
                <a:sym typeface="Symbol"/>
              </a:rPr>
              <a:t></a:t>
            </a:r>
            <a:r>
              <a:rPr lang="fr-FR" dirty="0"/>
              <a:t> Transformer </a:t>
            </a:r>
            <a:r>
              <a:rPr lang="fr-FR" dirty="0" smtClean="0"/>
              <a:t>en inversant le sujet et le verbe :</a:t>
            </a:r>
          </a:p>
          <a:p>
            <a:pPr lvl="1"/>
            <a:r>
              <a:rPr lang="fr-FR" dirty="0" smtClean="0"/>
              <a:t>Nous mangerons des spécialités chinoises.</a:t>
            </a:r>
            <a:endParaRPr lang="fr-FR" dirty="0"/>
          </a:p>
          <a:p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Les phrases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50602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Encadre le verbe en rouge, souligne son sujet en bleu. Puis indique l’infinitif du verbe.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1"/>
          </p:nvPr>
        </p:nvSpPr>
        <p:spPr>
          <a:xfrm>
            <a:off x="125414" y="584684"/>
            <a:ext cx="9648824" cy="6157429"/>
          </a:xfrm>
        </p:spPr>
        <p:txBody>
          <a:bodyPr/>
          <a:lstStyle/>
          <a:p>
            <a:pPr marL="360000" lvl="1" indent="-360000">
              <a:lnSpc>
                <a:spcPct val="400000"/>
              </a:lnSpc>
              <a:buFont typeface="+mj-lt"/>
              <a:buAutoNum type="arabicParenR"/>
            </a:pPr>
            <a:r>
              <a:rPr lang="fr-FR" dirty="0" err="1" smtClean="0"/>
              <a:t>E²n</a:t>
            </a:r>
            <a:r>
              <a:rPr lang="fr-FR" dirty="0" smtClean="0"/>
              <a:t>  </a:t>
            </a:r>
            <a:r>
              <a:rPr lang="fr-FR" dirty="0" err="1" smtClean="0"/>
              <a:t>C²hine</a:t>
            </a:r>
            <a:r>
              <a:rPr lang="fr-FR" dirty="0" smtClean="0"/>
              <a:t> ,  </a:t>
            </a:r>
            <a:r>
              <a:rPr lang="fr-FR" dirty="0" err="1" smtClean="0"/>
              <a:t>F²ang</a:t>
            </a:r>
            <a:r>
              <a:rPr lang="fr-FR" dirty="0" smtClean="0"/>
              <a:t>  et  </a:t>
            </a:r>
            <a:r>
              <a:rPr lang="fr-FR" dirty="0" err="1" smtClean="0"/>
              <a:t>²son</a:t>
            </a:r>
            <a:r>
              <a:rPr lang="fr-FR" dirty="0" smtClean="0"/>
              <a:t>  </a:t>
            </a:r>
            <a:r>
              <a:rPr lang="fr-FR" dirty="0" err="1" smtClean="0"/>
              <a:t>²ami</a:t>
            </a:r>
            <a:r>
              <a:rPr lang="fr-FR" dirty="0" smtClean="0"/>
              <a:t>  </a:t>
            </a:r>
            <a:r>
              <a:rPr lang="fr-FR" dirty="0" err="1" smtClean="0"/>
              <a:t>²joueront</a:t>
            </a:r>
            <a:r>
              <a:rPr lang="fr-FR" dirty="0" smtClean="0"/>
              <a:t>  </a:t>
            </a:r>
            <a:r>
              <a:rPr lang="fr-FR" dirty="0" err="1" smtClean="0"/>
              <a:t>²au</a:t>
            </a:r>
            <a:r>
              <a:rPr lang="fr-FR" dirty="0" smtClean="0"/>
              <a:t>  </a:t>
            </a:r>
            <a:r>
              <a:rPr lang="fr-FR" dirty="0" err="1" smtClean="0"/>
              <a:t>mah-²jong</a:t>
            </a:r>
            <a:r>
              <a:rPr lang="fr-FR" dirty="0" smtClean="0"/>
              <a:t> .</a:t>
            </a:r>
            <a:endParaRPr lang="fr-FR" dirty="0"/>
          </a:p>
          <a:p>
            <a:pPr marL="360000" lvl="1" indent="-360000">
              <a:lnSpc>
                <a:spcPct val="400000"/>
              </a:lnSpc>
              <a:buFont typeface="+mj-lt"/>
              <a:buAutoNum type="arabicParenR"/>
            </a:pPr>
            <a:r>
              <a:rPr lang="fr-FR" dirty="0" smtClean="0"/>
              <a:t>J’</a:t>
            </a:r>
            <a:r>
              <a:rPr lang="fr-FR" dirty="0" err="1" smtClean="0"/>
              <a:t>²aurai</a:t>
            </a:r>
            <a:r>
              <a:rPr lang="fr-FR" dirty="0" smtClean="0"/>
              <a:t>$  </a:t>
            </a:r>
            <a:r>
              <a:rPr lang="fr-FR" dirty="0" err="1" smtClean="0"/>
              <a:t>²de</a:t>
            </a:r>
            <a:r>
              <a:rPr lang="fr-FR" dirty="0" smtClean="0"/>
              <a:t>$  </a:t>
            </a:r>
            <a:r>
              <a:rPr lang="fr-FR" dirty="0" err="1" smtClean="0"/>
              <a:t>²baguette</a:t>
            </a:r>
            <a:r>
              <a:rPr lang="fr-FR" dirty="0" smtClean="0"/>
              <a:t>$  </a:t>
            </a:r>
            <a:r>
              <a:rPr lang="fr-FR" dirty="0" err="1" smtClean="0"/>
              <a:t>²pour</a:t>
            </a:r>
            <a:r>
              <a:rPr lang="fr-FR" dirty="0" smtClean="0"/>
              <a:t>  manger .</a:t>
            </a:r>
            <a:endParaRPr lang="fr-FR" dirty="0"/>
          </a:p>
          <a:p>
            <a:pPr marL="360000" lvl="1" indent="-360000">
              <a:lnSpc>
                <a:spcPct val="400000"/>
              </a:lnSpc>
              <a:buFont typeface="+mj-lt"/>
              <a:buAutoNum type="arabicParenR"/>
            </a:pPr>
            <a:r>
              <a:rPr lang="fr-FR" dirty="0" err="1" smtClean="0"/>
              <a:t>H²ier</a:t>
            </a:r>
            <a:r>
              <a:rPr lang="fr-FR" dirty="0" smtClean="0"/>
              <a:t> ,  </a:t>
            </a:r>
            <a:r>
              <a:rPr lang="fr-FR" dirty="0" err="1" smtClean="0"/>
              <a:t>T²om</a:t>
            </a:r>
            <a:r>
              <a:rPr lang="fr-FR" dirty="0" smtClean="0"/>
              <a:t>  </a:t>
            </a:r>
            <a:r>
              <a:rPr lang="fr-FR" dirty="0" err="1" smtClean="0"/>
              <a:t>²a</a:t>
            </a:r>
            <a:r>
              <a:rPr lang="fr-FR" dirty="0" smtClean="0"/>
              <a:t>  </a:t>
            </a:r>
            <a:r>
              <a:rPr lang="fr-FR" dirty="0" err="1" smtClean="0"/>
              <a:t>²raconté</a:t>
            </a:r>
            <a:r>
              <a:rPr lang="fr-FR" dirty="0" smtClean="0"/>
              <a:t>  </a:t>
            </a:r>
            <a:r>
              <a:rPr lang="fr-FR" dirty="0" err="1" smtClean="0"/>
              <a:t>²son</a:t>
            </a:r>
            <a:r>
              <a:rPr lang="fr-FR" dirty="0" smtClean="0"/>
              <a:t>  voyage  en  </a:t>
            </a:r>
            <a:r>
              <a:rPr lang="fr-FR" dirty="0" err="1" smtClean="0"/>
              <a:t>C²hine</a:t>
            </a:r>
            <a:r>
              <a:rPr lang="fr-FR" dirty="0" smtClean="0"/>
              <a:t> .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Les phrases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55152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Transforme en phrase interrogative, en utilisant « est-ce que » :</a:t>
            </a:r>
          </a:p>
          <a:p>
            <a:pPr lvl="2"/>
            <a:r>
              <a:rPr lang="fr-FR" dirty="0" err="1" smtClean="0"/>
              <a:t>N²ou</a:t>
            </a:r>
            <a:r>
              <a:rPr lang="fr-FR" dirty="0" smtClean="0"/>
              <a:t>$ </a:t>
            </a:r>
            <a:r>
              <a:rPr lang="fr-FR" dirty="0" err="1" smtClean="0"/>
              <a:t>²iron</a:t>
            </a:r>
            <a:r>
              <a:rPr lang="fr-FR" dirty="0" smtClean="0"/>
              <a:t>$ visiter </a:t>
            </a:r>
            <a:r>
              <a:rPr lang="fr-FR" dirty="0" err="1" smtClean="0"/>
              <a:t>²le</a:t>
            </a:r>
            <a:r>
              <a:rPr lang="fr-FR" dirty="0" smtClean="0"/>
              <a:t> </a:t>
            </a:r>
            <a:r>
              <a:rPr lang="fr-FR" dirty="0" err="1" smtClean="0"/>
              <a:t>²parc</a:t>
            </a:r>
            <a:r>
              <a:rPr lang="fr-FR" dirty="0" smtClean="0"/>
              <a:t> </a:t>
            </a:r>
            <a:r>
              <a:rPr lang="fr-FR" dirty="0" err="1" smtClean="0"/>
              <a:t>²de</a:t>
            </a:r>
            <a:r>
              <a:rPr lang="fr-FR" dirty="0" smtClean="0"/>
              <a:t> </a:t>
            </a:r>
            <a:r>
              <a:rPr lang="fr-FR" dirty="0" err="1"/>
              <a:t>Lushan</a:t>
            </a:r>
            <a:r>
              <a:rPr lang="fr-FR" dirty="0" smtClean="0"/>
              <a:t>.</a:t>
            </a:r>
          </a:p>
          <a:p>
            <a:pPr lvl="2"/>
            <a:endParaRPr lang="fr-FR" dirty="0"/>
          </a:p>
          <a:p>
            <a:pPr lvl="2"/>
            <a:endParaRPr lang="fr-FR" dirty="0"/>
          </a:p>
          <a:p>
            <a:r>
              <a:rPr lang="fr-FR" dirty="0"/>
              <a:t>Transforme en phrase interrogative, </a:t>
            </a:r>
            <a:r>
              <a:rPr lang="fr-FR" dirty="0" smtClean="0"/>
              <a:t>en inversant le verbe et le sujet.</a:t>
            </a:r>
          </a:p>
          <a:p>
            <a:pPr lvl="2"/>
            <a:r>
              <a:rPr lang="fr-FR" dirty="0" err="1" smtClean="0"/>
              <a:t>N²ou</a:t>
            </a:r>
            <a:r>
              <a:rPr lang="fr-FR" dirty="0" smtClean="0"/>
              <a:t>$ </a:t>
            </a:r>
            <a:r>
              <a:rPr lang="fr-FR" dirty="0" err="1" smtClean="0"/>
              <a:t>mangeron</a:t>
            </a:r>
            <a:r>
              <a:rPr lang="fr-FR" dirty="0" smtClean="0"/>
              <a:t>$ </a:t>
            </a:r>
            <a:r>
              <a:rPr lang="fr-FR" dirty="0" err="1" smtClean="0"/>
              <a:t>²de</a:t>
            </a:r>
            <a:r>
              <a:rPr lang="fr-FR" dirty="0" smtClean="0"/>
              <a:t>$ </a:t>
            </a:r>
            <a:r>
              <a:rPr lang="fr-FR" dirty="0" err="1" smtClean="0"/>
              <a:t>²spécialité</a:t>
            </a:r>
            <a:r>
              <a:rPr lang="fr-FR" dirty="0" smtClean="0"/>
              <a:t>$ </a:t>
            </a:r>
            <a:r>
              <a:rPr lang="fr-FR" dirty="0" err="1" smtClean="0"/>
              <a:t>²chinoise</a:t>
            </a:r>
            <a:r>
              <a:rPr lang="fr-FR" dirty="0" smtClean="0"/>
              <a:t>$.</a:t>
            </a:r>
            <a:endParaRPr lang="fr-FR" dirty="0"/>
          </a:p>
          <a:p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Les phrases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1423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ire de la grammaire au CE1 - Prérempli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Faire de la grammaire au CE1 - Prérempli</Template>
  <TotalTime>86</TotalTime>
  <Words>1269</Words>
  <Application>Microsoft Office PowerPoint</Application>
  <PresentationFormat>Personnalisé</PresentationFormat>
  <Paragraphs>138</Paragraphs>
  <Slides>24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24</vt:i4>
      </vt:variant>
    </vt:vector>
  </HeadingPairs>
  <TitlesOfParts>
    <vt:vector size="25" baseType="lpstr">
      <vt:lpstr>Faire de la grammaire au CE1 - Prérempli</vt:lpstr>
      <vt:lpstr>Présentation PowerPoint</vt:lpstr>
      <vt:lpstr>Présentation PowerPoint</vt:lpstr>
      <vt:lpstr>Quand nous serons grands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Enge</dc:creator>
  <cp:lastModifiedBy>Enge</cp:lastModifiedBy>
  <cp:revision>18</cp:revision>
  <dcterms:created xsi:type="dcterms:W3CDTF">2015-06-06T13:08:46Z</dcterms:created>
  <dcterms:modified xsi:type="dcterms:W3CDTF">2015-06-06T14:52:46Z</dcterms:modified>
</cp:coreProperties>
</file>