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58" r:id="rId4"/>
    <p:sldId id="257" r:id="rId5"/>
    <p:sldId id="272" r:id="rId6"/>
    <p:sldId id="259" r:id="rId7"/>
    <p:sldId id="270" r:id="rId8"/>
    <p:sldId id="283" r:id="rId9"/>
    <p:sldId id="260" r:id="rId10"/>
    <p:sldId id="264" r:id="rId11"/>
    <p:sldId id="273" r:id="rId12"/>
    <p:sldId id="265" r:id="rId13"/>
    <p:sldId id="261" r:id="rId14"/>
    <p:sldId id="262" r:id="rId15"/>
    <p:sldId id="284" r:id="rId16"/>
    <p:sldId id="275" r:id="rId17"/>
    <p:sldId id="277" r:id="rId18"/>
    <p:sldId id="276" r:id="rId19"/>
    <p:sldId id="266" r:id="rId20"/>
    <p:sldId id="285" r:id="rId21"/>
    <p:sldId id="268" r:id="rId22"/>
    <p:sldId id="278" r:id="rId23"/>
    <p:sldId id="267" r:id="rId24"/>
    <p:sldId id="279" r:id="rId25"/>
    <p:sldId id="280" r:id="rId26"/>
    <p:sldId id="269" r:id="rId27"/>
    <p:sldId id="281" r:id="rId28"/>
    <p:sldId id="286" r:id="rId29"/>
    <p:sldId id="287" r:id="rId30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3333FF"/>
    <a:srgbClr val="9F5FCF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1" autoAdjust="0"/>
    <p:restoredTop sz="94660"/>
  </p:normalViewPr>
  <p:slideViewPr>
    <p:cSldViewPr snapToObjects="1">
      <p:cViewPr varScale="1">
        <p:scale>
          <a:sx n="100" d="100"/>
          <a:sy n="100" d="100"/>
        </p:scale>
        <p:origin x="-624" y="-77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" y="98057"/>
            <a:ext cx="9901238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Exercices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Texte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4  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~  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Semaines 5-6,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période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5</a:t>
            </a:r>
            <a:endParaRPr lang="fr-FR" sz="3000" dirty="0" smtClean="0">
              <a:solidFill>
                <a:schemeClr val="bg1"/>
              </a:solidFill>
              <a:latin typeface="Gabriola" panose="04040605051002020D02" pitchFamily="82" charset="0"/>
            </a:endParaRPr>
          </a:p>
          <a:p>
            <a:pPr algn="ctr"/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Quand nous serons grands</a:t>
            </a:r>
            <a:endParaRPr lang="fr-FR" sz="36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Encadre le verbe en rouge, souligne son sujet en bleu. Puis indique l’infinitif du verbe.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125414" y="584684"/>
            <a:ext cx="9648824" cy="6157429"/>
          </a:xfrm>
        </p:spPr>
        <p:txBody>
          <a:bodyPr/>
          <a:lstStyle/>
          <a:p>
            <a:pPr marL="360000" lvl="1" indent="-360000">
              <a:lnSpc>
                <a:spcPct val="400000"/>
              </a:lnSpc>
              <a:buFont typeface="+mj-lt"/>
              <a:buAutoNum type="arabicParenR"/>
            </a:pPr>
            <a:r>
              <a:rPr lang="fr-FR" dirty="0" err="1" smtClean="0"/>
              <a:t>E²n</a:t>
            </a:r>
            <a:r>
              <a:rPr lang="fr-FR" dirty="0" smtClean="0"/>
              <a:t>  </a:t>
            </a:r>
            <a:r>
              <a:rPr lang="fr-FR" dirty="0" err="1" smtClean="0"/>
              <a:t>C²hine</a:t>
            </a:r>
            <a:r>
              <a:rPr lang="fr-FR" dirty="0" smtClean="0"/>
              <a:t> ,  </a:t>
            </a:r>
            <a:r>
              <a:rPr lang="fr-FR" dirty="0" err="1" smtClean="0"/>
              <a:t>F²ang</a:t>
            </a:r>
            <a:r>
              <a:rPr lang="fr-FR" dirty="0" smtClean="0"/>
              <a:t>  et  </a:t>
            </a:r>
            <a:r>
              <a:rPr lang="fr-FR" dirty="0" err="1" smtClean="0"/>
              <a:t>²son</a:t>
            </a:r>
            <a:r>
              <a:rPr lang="fr-FR" dirty="0" smtClean="0"/>
              <a:t>  </a:t>
            </a:r>
            <a:r>
              <a:rPr lang="fr-FR" dirty="0" err="1" smtClean="0"/>
              <a:t>²ami</a:t>
            </a:r>
            <a:r>
              <a:rPr lang="fr-FR" dirty="0" smtClean="0"/>
              <a:t>  </a:t>
            </a:r>
            <a:r>
              <a:rPr lang="fr-FR" dirty="0" err="1" smtClean="0"/>
              <a:t>²joueront</a:t>
            </a:r>
            <a:r>
              <a:rPr lang="fr-FR" dirty="0" smtClean="0"/>
              <a:t>  </a:t>
            </a:r>
            <a:r>
              <a:rPr lang="fr-FR" dirty="0" err="1" smtClean="0"/>
              <a:t>²au</a:t>
            </a:r>
            <a:r>
              <a:rPr lang="fr-FR" dirty="0" smtClean="0"/>
              <a:t>  </a:t>
            </a:r>
            <a:r>
              <a:rPr lang="fr-FR" dirty="0" err="1" smtClean="0"/>
              <a:t>mah-²jong</a:t>
            </a:r>
            <a:r>
              <a:rPr lang="fr-FR" dirty="0" smtClean="0"/>
              <a:t> .</a:t>
            </a:r>
            <a:endParaRPr lang="fr-FR" dirty="0"/>
          </a:p>
          <a:p>
            <a:pPr marL="360000" lvl="1" indent="-360000">
              <a:lnSpc>
                <a:spcPct val="400000"/>
              </a:lnSpc>
              <a:buFont typeface="+mj-lt"/>
              <a:buAutoNum type="arabicParenR"/>
            </a:pPr>
            <a:r>
              <a:rPr lang="fr-FR" dirty="0" smtClean="0"/>
              <a:t>J’</a:t>
            </a:r>
            <a:r>
              <a:rPr lang="fr-FR" dirty="0" err="1" smtClean="0"/>
              <a:t>²aurai</a:t>
            </a:r>
            <a:r>
              <a:rPr lang="fr-FR" dirty="0" smtClean="0"/>
              <a:t>$  </a:t>
            </a:r>
            <a:r>
              <a:rPr lang="fr-FR" dirty="0" err="1" smtClean="0"/>
              <a:t>²de</a:t>
            </a:r>
            <a:r>
              <a:rPr lang="fr-FR" dirty="0" smtClean="0"/>
              <a:t>$  </a:t>
            </a:r>
            <a:r>
              <a:rPr lang="fr-FR" dirty="0" err="1" smtClean="0"/>
              <a:t>²baguette</a:t>
            </a:r>
            <a:r>
              <a:rPr lang="fr-FR" dirty="0" smtClean="0"/>
              <a:t>$  </a:t>
            </a:r>
            <a:r>
              <a:rPr lang="fr-FR" dirty="0" err="1" smtClean="0"/>
              <a:t>²pour</a:t>
            </a:r>
            <a:r>
              <a:rPr lang="fr-FR" dirty="0" smtClean="0"/>
              <a:t>  manger .</a:t>
            </a:r>
            <a:endParaRPr lang="fr-FR" dirty="0"/>
          </a:p>
          <a:p>
            <a:pPr marL="360000" lvl="1" indent="-360000">
              <a:lnSpc>
                <a:spcPct val="400000"/>
              </a:lnSpc>
              <a:buFont typeface="+mj-lt"/>
              <a:buAutoNum type="arabicParenR"/>
            </a:pPr>
            <a:r>
              <a:rPr lang="fr-FR" dirty="0" err="1" smtClean="0"/>
              <a:t>H²ier</a:t>
            </a:r>
            <a:r>
              <a:rPr lang="fr-FR" dirty="0" smtClean="0"/>
              <a:t> ,  </a:t>
            </a:r>
            <a:r>
              <a:rPr lang="fr-FR" dirty="0" err="1" smtClean="0"/>
              <a:t>T²om</a:t>
            </a:r>
            <a:r>
              <a:rPr lang="fr-FR" dirty="0" smtClean="0"/>
              <a:t>  </a:t>
            </a:r>
            <a:r>
              <a:rPr lang="fr-FR" dirty="0" err="1" smtClean="0"/>
              <a:t>²a</a:t>
            </a:r>
            <a:r>
              <a:rPr lang="fr-FR" dirty="0" smtClean="0"/>
              <a:t>  </a:t>
            </a:r>
            <a:r>
              <a:rPr lang="fr-FR" dirty="0" err="1" smtClean="0"/>
              <a:t>²raconté</a:t>
            </a:r>
            <a:r>
              <a:rPr lang="fr-FR" dirty="0" smtClean="0"/>
              <a:t>  </a:t>
            </a:r>
            <a:r>
              <a:rPr lang="fr-FR" dirty="0" err="1" smtClean="0"/>
              <a:t>²son</a:t>
            </a:r>
            <a:r>
              <a:rPr lang="fr-FR" dirty="0" smtClean="0"/>
              <a:t>  voyage  en  </a:t>
            </a:r>
            <a:r>
              <a:rPr lang="fr-FR" dirty="0" err="1" smtClean="0"/>
              <a:t>C²hine</a:t>
            </a:r>
            <a:r>
              <a:rPr lang="fr-FR" dirty="0" smtClean="0"/>
              <a:t> 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515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en phrase interrogative, en utilisant « est-ce que » :</a:t>
            </a:r>
          </a:p>
          <a:p>
            <a:pPr lvl="2"/>
            <a:r>
              <a:rPr lang="fr-FR" dirty="0" err="1" smtClean="0"/>
              <a:t>N²ou</a:t>
            </a:r>
            <a:r>
              <a:rPr lang="fr-FR" dirty="0" smtClean="0"/>
              <a:t>$ </a:t>
            </a:r>
            <a:r>
              <a:rPr lang="fr-FR" dirty="0" err="1" smtClean="0"/>
              <a:t>²iron</a:t>
            </a:r>
            <a:r>
              <a:rPr lang="fr-FR" dirty="0" smtClean="0"/>
              <a:t>$ visiter </a:t>
            </a:r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 err="1" smtClean="0"/>
              <a:t>²parc</a:t>
            </a:r>
            <a:r>
              <a:rPr lang="fr-FR" dirty="0" smtClean="0"/>
              <a:t> </a:t>
            </a:r>
            <a:r>
              <a:rPr lang="fr-FR" dirty="0" err="1" smtClean="0"/>
              <a:t>²de</a:t>
            </a:r>
            <a:r>
              <a:rPr lang="fr-FR" dirty="0" smtClean="0"/>
              <a:t> </a:t>
            </a:r>
            <a:r>
              <a:rPr lang="fr-FR" dirty="0" err="1"/>
              <a:t>Lushan</a:t>
            </a:r>
            <a:r>
              <a:rPr lang="fr-FR" dirty="0" smtClean="0"/>
              <a:t>.</a:t>
            </a:r>
          </a:p>
          <a:p>
            <a:pPr lvl="2"/>
            <a:endParaRPr lang="fr-FR" dirty="0"/>
          </a:p>
          <a:p>
            <a:pPr lvl="2"/>
            <a:endParaRPr lang="fr-FR" dirty="0"/>
          </a:p>
          <a:p>
            <a:r>
              <a:rPr lang="fr-FR" dirty="0"/>
              <a:t>Transforme en phrase interrogative, </a:t>
            </a:r>
            <a:r>
              <a:rPr lang="fr-FR" dirty="0" smtClean="0"/>
              <a:t>en inversant le verbe et le sujet.</a:t>
            </a:r>
          </a:p>
          <a:p>
            <a:pPr lvl="2"/>
            <a:r>
              <a:rPr lang="fr-FR" dirty="0" err="1" smtClean="0"/>
              <a:t>N²ou</a:t>
            </a:r>
            <a:r>
              <a:rPr lang="fr-FR" dirty="0" smtClean="0"/>
              <a:t>$ </a:t>
            </a:r>
            <a:r>
              <a:rPr lang="fr-FR" dirty="0" err="1" smtClean="0"/>
              <a:t>mangeron</a:t>
            </a:r>
            <a:r>
              <a:rPr lang="fr-FR" dirty="0" smtClean="0"/>
              <a:t>$ </a:t>
            </a:r>
            <a:r>
              <a:rPr lang="fr-FR" dirty="0" err="1" smtClean="0"/>
              <a:t>²de</a:t>
            </a:r>
            <a:r>
              <a:rPr lang="fr-FR" dirty="0" smtClean="0"/>
              <a:t>$ </a:t>
            </a:r>
            <a:r>
              <a:rPr lang="fr-FR" dirty="0" err="1" smtClean="0"/>
              <a:t>²spécialité</a:t>
            </a:r>
            <a:r>
              <a:rPr lang="fr-FR" dirty="0" smtClean="0"/>
              <a:t>$ </a:t>
            </a:r>
            <a:r>
              <a:rPr lang="fr-FR" dirty="0" err="1" smtClean="0"/>
              <a:t>²chinoise</a:t>
            </a:r>
            <a:r>
              <a:rPr lang="fr-FR" dirty="0" smtClean="0"/>
              <a:t>$.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42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630139" y="4365104"/>
            <a:ext cx="3816424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latin typeface="Sassoon Infant Std" pitchFamily="34" charset="0"/>
              </a:rPr>
              <a:t>Évaluation de lecture :</a:t>
            </a:r>
          </a:p>
          <a:p>
            <a:r>
              <a:rPr lang="fr-FR" dirty="0" smtClean="0">
                <a:latin typeface="Sassoon Infant Std" pitchFamily="34" charset="0"/>
              </a:rPr>
              <a:t>Le roi des portes</a:t>
            </a:r>
          </a:p>
          <a:p>
            <a:endParaRPr lang="fr-FR" dirty="0">
              <a:latin typeface="Sassoon Infant Std" pitchFamily="34" charset="0"/>
            </a:endParaRPr>
          </a:p>
          <a:p>
            <a:r>
              <a:rPr lang="fr-FR" dirty="0" smtClean="0">
                <a:latin typeface="Sassoon Infant Std" pitchFamily="34" charset="0"/>
              </a:rPr>
              <a:t>Puis poursuite ici.</a:t>
            </a:r>
            <a:endParaRPr lang="fr-FR" dirty="0">
              <a:latin typeface="Sassoon Infant Std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 rot="20759357">
            <a:off x="2222161" y="1746715"/>
            <a:ext cx="18531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latin typeface="Lilly" pitchFamily="2" charset="0"/>
              </a:rPr>
              <a:t>S 1</a:t>
            </a:r>
          </a:p>
          <a:p>
            <a:pPr algn="ctr"/>
            <a:r>
              <a:rPr lang="fr-FR" sz="4000" dirty="0" smtClean="0">
                <a:latin typeface="Lilly" pitchFamily="2" charset="0"/>
              </a:rPr>
              <a:t>Jour</a:t>
            </a:r>
            <a:endParaRPr lang="fr-FR" sz="4000" dirty="0" smtClean="0">
              <a:latin typeface="Lilly" pitchFamily="2" charset="0"/>
            </a:endParaRPr>
          </a:p>
          <a:p>
            <a:pPr algn="ctr"/>
            <a:r>
              <a:rPr lang="fr-FR" sz="4000" dirty="0" smtClean="0">
                <a:latin typeface="Lilly" pitchFamily="2" charset="0"/>
              </a:rPr>
              <a:t> 3</a:t>
            </a:r>
            <a:endParaRPr lang="fr-FR" sz="40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16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la page suivante.)</a:t>
            </a:r>
          </a:p>
          <a:p>
            <a:endParaRPr lang="fr-FR" dirty="0" smtClean="0"/>
          </a:p>
          <a:p>
            <a:r>
              <a:rPr lang="fr-FR" dirty="0" smtClean="0"/>
              <a:t>Transposer le </a:t>
            </a:r>
            <a:r>
              <a:rPr lang="fr-FR" dirty="0" smtClean="0"/>
              <a:t>texte (sans l’introduction) </a:t>
            </a:r>
            <a:r>
              <a:rPr lang="fr-FR" dirty="0" smtClean="0"/>
              <a:t>en </a:t>
            </a:r>
            <a:r>
              <a:rPr lang="fr-FR" dirty="0" smtClean="0"/>
              <a:t>changeant le pronom utilisé.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Répartir le texte en plusieurs groupes, chacun devant transposer selon le pronom qui lui est proposé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smtClean="0">
                <a:sym typeface="Wingdings" panose="05000000000000000000" pitchFamily="2" charset="2"/>
              </a:rPr>
              <a:t>(écrire entièrement sur le cahier), puis mettre en commun </a:t>
            </a: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– sur le jour suivant (5)</a:t>
            </a:r>
            <a:r>
              <a:rPr lang="fr-FR" dirty="0" smtClean="0">
                <a:sym typeface="Wingdings" panose="05000000000000000000" pitchFamily="2" charset="2"/>
              </a:rPr>
              <a:t>.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pPr marL="1074738" indent="-1074738" defTabSz="540000"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 je ) </a:t>
            </a:r>
            <a:r>
              <a:rPr lang="fr-FR" dirty="0" smtClean="0">
                <a:latin typeface="Sassoon Infant Std" pitchFamily="34" charset="0"/>
                <a:sym typeface="Wingdings" panose="05000000000000000000" pitchFamily="2" charset="2"/>
              </a:rPr>
              <a:t>		Quand </a:t>
            </a:r>
            <a:r>
              <a:rPr lang="fr-FR" dirty="0">
                <a:latin typeface="Sassoon Infant Std" pitchFamily="34" charset="0"/>
                <a:sym typeface="Wingdings" panose="05000000000000000000" pitchFamily="2" charset="2"/>
              </a:rPr>
              <a:t>Fang et moi, nous serons grands, nous irons en Chine, à </a:t>
            </a:r>
            <a:r>
              <a:rPr lang="fr-FR" dirty="0" err="1">
                <a:latin typeface="Sassoon Infant Std" pitchFamily="34" charset="0"/>
                <a:sym typeface="Wingdings" panose="05000000000000000000" pitchFamily="2" charset="2"/>
              </a:rPr>
              <a:t>Shenzen</a:t>
            </a:r>
            <a:r>
              <a:rPr lang="fr-FR" dirty="0">
                <a:latin typeface="Sassoon Infant Std" pitchFamily="34" charset="0"/>
                <a:sym typeface="Wingdings" panose="05000000000000000000" pitchFamily="2" charset="2"/>
              </a:rPr>
              <a:t>, au bord de la mer. Nous partirons en train, comme ça, nous pourrons traverser beaucoup de </a:t>
            </a:r>
            <a:r>
              <a:rPr lang="fr-FR" dirty="0" smtClean="0">
                <a:latin typeface="Sassoon Infant Std" pitchFamily="34" charset="0"/>
                <a:sym typeface="Wingdings" panose="05000000000000000000" pitchFamily="2" charset="2"/>
              </a:rPr>
              <a:t>pays.</a:t>
            </a:r>
          </a:p>
          <a:p>
            <a:pPr marL="1074738" indent="-1074738" defTabSz="540000"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 tu ) </a:t>
            </a:r>
            <a:r>
              <a:rPr lang="fr-FR" dirty="0">
                <a:latin typeface="Sassoon Infant Std" pitchFamily="34" charset="0"/>
                <a:sym typeface="Wingdings" panose="05000000000000000000" pitchFamily="2" charset="2"/>
              </a:rPr>
              <a:t>		Non, nous prendrons plutôt l’avion car nous n’aurons pas de temps à perdre ! </a:t>
            </a:r>
            <a:r>
              <a:rPr lang="fr-FR" dirty="0">
                <a:latin typeface="Sassoon Infant Std" pitchFamily="34" charset="0"/>
                <a:sym typeface="Wingdings" panose="05000000000000000000" pitchFamily="2" charset="2"/>
              </a:rPr>
              <a:t>Nous atterrirons dans la ville de Fang. Là, nous choisirons notre maison : une grande résidence traditionnelle avec son jardin chinois.</a:t>
            </a:r>
          </a:p>
          <a:p>
            <a:pPr marL="1074738" indent="-1074738" defTabSz="540000"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 il )</a:t>
            </a:r>
            <a:r>
              <a:rPr lang="fr-FR" dirty="0" smtClean="0">
                <a:latin typeface="Sassoon Infant Std" pitchFamily="34" charset="0"/>
                <a:sym typeface="Wingdings" panose="05000000000000000000" pitchFamily="2" charset="2"/>
              </a:rPr>
              <a:t>		En </a:t>
            </a:r>
            <a:r>
              <a:rPr lang="fr-FR" dirty="0">
                <a:latin typeface="Sassoon Infant Std" pitchFamily="34" charset="0"/>
                <a:sym typeface="Wingdings" panose="05000000000000000000" pitchFamily="2" charset="2"/>
              </a:rPr>
              <a:t>Chine, nous aurons envie de tout découvrir. </a:t>
            </a:r>
            <a:r>
              <a:rPr lang="fr-FR" dirty="0">
                <a:latin typeface="Sassoon Infant Std" pitchFamily="34" charset="0"/>
                <a:sym typeface="Wingdings" panose="05000000000000000000" pitchFamily="2" charset="2"/>
              </a:rPr>
              <a:t>Nous jouerons au </a:t>
            </a:r>
            <a:r>
              <a:rPr lang="fr-FR" dirty="0" err="1">
                <a:latin typeface="Sassoon Infant Std" pitchFamily="34" charset="0"/>
                <a:sym typeface="Wingdings" panose="05000000000000000000" pitchFamily="2" charset="2"/>
              </a:rPr>
              <a:t>mah-jong</a:t>
            </a:r>
            <a:r>
              <a:rPr lang="fr-FR" dirty="0">
                <a:latin typeface="Sassoon Infant Std" pitchFamily="34" charset="0"/>
                <a:sym typeface="Wingdings" panose="05000000000000000000" pitchFamily="2" charset="2"/>
              </a:rPr>
              <a:t> et nous mangerons des spécialités chinoises : des raviolis aux crevettes, de la bouillie de riz, des brioches à la crème…</a:t>
            </a:r>
          </a:p>
          <a:p>
            <a:pPr marL="1074738" indent="-1074738" defTabSz="540000"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 vous ) </a:t>
            </a:r>
            <a:r>
              <a:rPr lang="fr-FR" dirty="0">
                <a:latin typeface="Sassoon Infant Std" pitchFamily="34" charset="0"/>
                <a:sym typeface="Wingdings" panose="05000000000000000000" pitchFamily="2" charset="2"/>
              </a:rPr>
              <a:t>	Nous utiliserons des baguettes pour manger, ce sera drôle ! </a:t>
            </a:r>
            <a:r>
              <a:rPr lang="fr-FR" dirty="0">
                <a:latin typeface="Sassoon Infant Std" pitchFamily="34" charset="0"/>
                <a:sym typeface="Wingdings" panose="05000000000000000000" pitchFamily="2" charset="2"/>
              </a:rPr>
              <a:t>En été, nous dégusterons des litchis. Nous gouterons à toutes sortes de thé.</a:t>
            </a:r>
          </a:p>
          <a:p>
            <a:pPr marL="1074738" indent="-1074738" defTabSz="540000"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 ils ) </a:t>
            </a:r>
            <a:r>
              <a:rPr lang="fr-FR" dirty="0">
                <a:latin typeface="Sassoon Infant Std" pitchFamily="34" charset="0"/>
                <a:sym typeface="Wingdings" panose="05000000000000000000" pitchFamily="2" charset="2"/>
              </a:rPr>
              <a:t>		Au moment de la fête nationale, en octobre, nous irons au parc de </a:t>
            </a:r>
            <a:r>
              <a:rPr lang="fr-FR" dirty="0" err="1">
                <a:latin typeface="Sassoon Infant Std" pitchFamily="34" charset="0"/>
                <a:sym typeface="Wingdings" panose="05000000000000000000" pitchFamily="2" charset="2"/>
              </a:rPr>
              <a:t>Lushan</a:t>
            </a:r>
            <a:r>
              <a:rPr lang="fr-FR" dirty="0">
                <a:latin typeface="Sassoon Infant Std" pitchFamily="34" charset="0"/>
                <a:sym typeface="Wingdings" panose="05000000000000000000" pitchFamily="2" charset="2"/>
              </a:rPr>
              <a:t> et nous verrons la grande cascade. </a:t>
            </a:r>
            <a:r>
              <a:rPr lang="fr-FR" dirty="0">
                <a:latin typeface="Sassoon Infant Std" pitchFamily="34" charset="0"/>
                <a:sym typeface="Wingdings" panose="05000000000000000000" pitchFamily="2" charset="2"/>
              </a:rPr>
              <a:t>Pour l’admirer, nous descendrons plus de mille marches </a:t>
            </a:r>
            <a:r>
              <a:rPr lang="fr-FR" dirty="0" smtClean="0">
                <a:latin typeface="Sassoon Infant Std" pitchFamily="34" charset="0"/>
                <a:sym typeface="Wingdings" panose="05000000000000000000" pitchFamily="2" charset="2"/>
              </a:rPr>
              <a:t>!</a:t>
            </a:r>
            <a:endParaRPr lang="fr-FR" dirty="0">
              <a:latin typeface="Sassoon Infant Std" pitchFamily="34" charset="0"/>
              <a:sym typeface="Wingdings" panose="05000000000000000000" pitchFamily="2" charset="2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79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Transpose chaque paragraphe selon le pronom proposé :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980728"/>
            <a:ext cx="9643246" cy="5617369"/>
          </a:xfrm>
        </p:spPr>
        <p:txBody>
          <a:bodyPr/>
          <a:lstStyle/>
          <a:p>
            <a:pPr marL="1074738" lvl="3" indent="-1074738" defTabSz="540000">
              <a:lnSpc>
                <a:spcPct val="114000"/>
              </a:lnSpc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 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Symbol"/>
              </a:rPr>
              <a:t>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je ) </a:t>
            </a:r>
            <a:r>
              <a:rPr lang="fr-FR" dirty="0">
                <a:sym typeface="Wingdings" panose="05000000000000000000" pitchFamily="2" charset="2"/>
              </a:rPr>
              <a:t>		Quand Fang et moi, nous serons grands, nous irons en Chine, à </a:t>
            </a:r>
            <a:r>
              <a:rPr lang="fr-FR" dirty="0" err="1">
                <a:sym typeface="Wingdings" panose="05000000000000000000" pitchFamily="2" charset="2"/>
              </a:rPr>
              <a:t>Shenzen</a:t>
            </a:r>
            <a:r>
              <a:rPr lang="fr-FR" dirty="0">
                <a:sym typeface="Wingdings" panose="05000000000000000000" pitchFamily="2" charset="2"/>
              </a:rPr>
              <a:t>, au bord de la mer. Nous partirons en train, comme ça, nous pourrons traverser beaucoup de pays.</a:t>
            </a:r>
          </a:p>
          <a:p>
            <a:pPr marL="1074738" lvl="3" indent="-1074738" defTabSz="540000">
              <a:lnSpc>
                <a:spcPct val="114000"/>
              </a:lnSpc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Symbol"/>
              </a:rPr>
              <a:t>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tu ) </a:t>
            </a:r>
            <a:r>
              <a:rPr lang="fr-FR" dirty="0">
                <a:sym typeface="Wingdings" panose="05000000000000000000" pitchFamily="2" charset="2"/>
              </a:rPr>
              <a:t>		Non, nous prendrons plutôt l’avion car nous n’aurons pas de temps à perdre ! </a:t>
            </a:r>
            <a:r>
              <a:rPr lang="fr-FR" dirty="0">
                <a:sym typeface="Wingdings" panose="05000000000000000000" pitchFamily="2" charset="2"/>
              </a:rPr>
              <a:t>Nous atterrirons dans la ville de Fang. Là, nous choisirons notre maison : une grande résidence traditionnelle avec son jardin chinois.</a:t>
            </a:r>
          </a:p>
          <a:p>
            <a:pPr marL="1074738" lvl="3" indent="-1074738" defTabSz="540000">
              <a:lnSpc>
                <a:spcPct val="114000"/>
              </a:lnSpc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Symbol"/>
              </a:rPr>
              <a:t>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il )</a:t>
            </a:r>
            <a:r>
              <a:rPr lang="fr-FR" dirty="0">
                <a:sym typeface="Wingdings" panose="05000000000000000000" pitchFamily="2" charset="2"/>
              </a:rPr>
              <a:t>		En Chine, nous aurons envie de tout découvrir. </a:t>
            </a:r>
            <a:r>
              <a:rPr lang="fr-FR" dirty="0">
                <a:sym typeface="Wingdings" panose="05000000000000000000" pitchFamily="2" charset="2"/>
              </a:rPr>
              <a:t>Nous jouerons au </a:t>
            </a:r>
            <a:r>
              <a:rPr lang="fr-FR" dirty="0" err="1">
                <a:sym typeface="Wingdings" panose="05000000000000000000" pitchFamily="2" charset="2"/>
              </a:rPr>
              <a:t>mah-jong</a:t>
            </a:r>
            <a:r>
              <a:rPr lang="fr-FR" dirty="0">
                <a:sym typeface="Wingdings" panose="05000000000000000000" pitchFamily="2" charset="2"/>
              </a:rPr>
              <a:t> et nous mangerons des spécialités chinoises : des raviolis aux crevettes, de la bouillie de riz, des brioches à la crème…</a:t>
            </a:r>
          </a:p>
          <a:p>
            <a:pPr marL="1074738" lvl="3" indent="-1074738" defTabSz="540000">
              <a:lnSpc>
                <a:spcPct val="114000"/>
              </a:lnSpc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Symbol"/>
              </a:rPr>
              <a:t>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vous ) </a:t>
            </a:r>
            <a:r>
              <a:rPr lang="fr-FR" dirty="0">
                <a:sym typeface="Wingdings" panose="05000000000000000000" pitchFamily="2" charset="2"/>
              </a:rPr>
              <a:t>	Nous utiliserons des baguettes pour manger, ce sera drôle ! </a:t>
            </a:r>
            <a:r>
              <a:rPr lang="fr-FR" dirty="0">
                <a:sym typeface="Wingdings" panose="05000000000000000000" pitchFamily="2" charset="2"/>
              </a:rPr>
              <a:t>En été, nous dégusterons des litchis. Nous gouterons à toutes sortes de thé.</a:t>
            </a:r>
          </a:p>
          <a:p>
            <a:pPr marL="1074738" lvl="3" indent="-1074738" defTabSz="540000">
              <a:lnSpc>
                <a:spcPct val="114000"/>
              </a:lnSpc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Symbol"/>
              </a:rPr>
              <a:t>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ils ) </a:t>
            </a:r>
            <a:r>
              <a:rPr lang="fr-FR" dirty="0">
                <a:sym typeface="Wingdings" panose="05000000000000000000" pitchFamily="2" charset="2"/>
              </a:rPr>
              <a:t>		Au moment de la fête nationale, en octobre, nous irons au parc de </a:t>
            </a:r>
            <a:r>
              <a:rPr lang="fr-FR" dirty="0" err="1">
                <a:sym typeface="Wingdings" panose="05000000000000000000" pitchFamily="2" charset="2"/>
              </a:rPr>
              <a:t>Lushan</a:t>
            </a:r>
            <a:r>
              <a:rPr lang="fr-FR" dirty="0">
                <a:sym typeface="Wingdings" panose="05000000000000000000" pitchFamily="2" charset="2"/>
              </a:rPr>
              <a:t> et nous verrons la grande cascade. </a:t>
            </a:r>
            <a:r>
              <a:rPr lang="fr-FR" dirty="0">
                <a:sym typeface="Wingdings" panose="05000000000000000000" pitchFamily="2" charset="2"/>
              </a:rPr>
              <a:t>Pour l’admirer, nous descendrons plus de mille marches !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554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 rot="20759357">
            <a:off x="2222161" y="2054491"/>
            <a:ext cx="18531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latin typeface="Lilly" pitchFamily="2" charset="0"/>
              </a:rPr>
              <a:t>S 1</a:t>
            </a:r>
          </a:p>
          <a:p>
            <a:pPr algn="ctr"/>
            <a:r>
              <a:rPr lang="fr-FR" sz="4000" dirty="0" smtClean="0">
                <a:latin typeface="Lilly" pitchFamily="2" charset="0"/>
              </a:rPr>
              <a:t>5</a:t>
            </a:r>
            <a:endParaRPr lang="fr-FR" sz="40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74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Transpose chaque paragraphe selon le pronom proposé :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584684"/>
            <a:ext cx="9643246" cy="6157429"/>
          </a:xfrm>
        </p:spPr>
        <p:txBody>
          <a:bodyPr/>
          <a:lstStyle/>
          <a:p>
            <a:pPr marL="1074738" lvl="3" indent="-1074738" defTabSz="540000"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 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Symbol"/>
              </a:rPr>
              <a:t>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je ) </a:t>
            </a:r>
            <a:r>
              <a:rPr lang="fr-FR" dirty="0">
                <a:sym typeface="Wingdings" panose="05000000000000000000" pitchFamily="2" charset="2"/>
              </a:rPr>
              <a:t>		Quand Fang et moi, nous serons grands, nous irons en Chine, à </a:t>
            </a:r>
            <a:r>
              <a:rPr lang="fr-FR" dirty="0" err="1">
                <a:sym typeface="Wingdings" panose="05000000000000000000" pitchFamily="2" charset="2"/>
              </a:rPr>
              <a:t>Shenzen</a:t>
            </a:r>
            <a:r>
              <a:rPr lang="fr-FR" dirty="0">
                <a:sym typeface="Wingdings" panose="05000000000000000000" pitchFamily="2" charset="2"/>
              </a:rPr>
              <a:t>, au bord de la mer. Nous partirons en train, comme ça, nous pourrons traverser beaucoup de pays.</a:t>
            </a:r>
          </a:p>
          <a:p>
            <a:pPr marL="1074738" lvl="3" indent="-1074738" defTabSz="540000"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Symbol"/>
              </a:rPr>
              <a:t>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tu ) </a:t>
            </a:r>
            <a:r>
              <a:rPr lang="fr-FR" dirty="0">
                <a:sym typeface="Wingdings" panose="05000000000000000000" pitchFamily="2" charset="2"/>
              </a:rPr>
              <a:t>		Non, nous prendrons plutôt l’avion car nous n’aurons pas de temps à perdre ! </a:t>
            </a:r>
            <a:r>
              <a:rPr lang="fr-FR" dirty="0">
                <a:sym typeface="Wingdings" panose="05000000000000000000" pitchFamily="2" charset="2"/>
              </a:rPr>
              <a:t>Nous atterrirons dans la ville de Fang. </a:t>
            </a:r>
            <a:r>
              <a:rPr lang="fr-FR" dirty="0">
                <a:sym typeface="Wingdings" panose="05000000000000000000" pitchFamily="2" charset="2"/>
              </a:rPr>
              <a:t>Là, nous choisirons notre maison : une grande résidence traditionnelle avec son jardin chinois</a:t>
            </a:r>
            <a:r>
              <a:rPr lang="fr-FR" dirty="0" smtClean="0">
                <a:sym typeface="Wingdings" panose="05000000000000000000" pitchFamily="2" charset="2"/>
              </a:rPr>
              <a:t>.</a:t>
            </a:r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9350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Transpose chaque paragraphe selon le pronom proposé :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584684"/>
            <a:ext cx="9643246" cy="6157429"/>
          </a:xfrm>
        </p:spPr>
        <p:txBody>
          <a:bodyPr/>
          <a:lstStyle/>
          <a:p>
            <a:pPr marL="1074738" lvl="3" indent="-1074738" defTabSz="540000"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Symbol"/>
              </a:rPr>
              <a:t>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il )</a:t>
            </a:r>
            <a:r>
              <a:rPr lang="fr-FR" dirty="0">
                <a:sym typeface="Wingdings" panose="05000000000000000000" pitchFamily="2" charset="2"/>
              </a:rPr>
              <a:t>		En Chine, nous aurons envie de tout découvrir. </a:t>
            </a:r>
            <a:r>
              <a:rPr lang="fr-FR" dirty="0">
                <a:sym typeface="Wingdings" panose="05000000000000000000" pitchFamily="2" charset="2"/>
              </a:rPr>
              <a:t>Nous jouerons au </a:t>
            </a:r>
            <a:r>
              <a:rPr lang="fr-FR" dirty="0" err="1">
                <a:sym typeface="Wingdings" panose="05000000000000000000" pitchFamily="2" charset="2"/>
              </a:rPr>
              <a:t>mah-jong</a:t>
            </a:r>
            <a:r>
              <a:rPr lang="fr-FR" dirty="0">
                <a:sym typeface="Wingdings" panose="05000000000000000000" pitchFamily="2" charset="2"/>
              </a:rPr>
              <a:t> et nous mangerons des spécialités chinoises : des raviolis aux crevettes, de la bouillie de riz, des brioches à la crème…</a:t>
            </a:r>
          </a:p>
          <a:p>
            <a:pPr marL="1074738" lvl="3" indent="-1074738" defTabSz="540000"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Symbol"/>
              </a:rPr>
              <a:t>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vous ) </a:t>
            </a:r>
            <a:r>
              <a:rPr lang="fr-FR" dirty="0">
                <a:sym typeface="Wingdings" panose="05000000000000000000" pitchFamily="2" charset="2"/>
              </a:rPr>
              <a:t>	Nous utiliserons des baguettes pour manger, ce sera drôle ! </a:t>
            </a:r>
            <a:r>
              <a:rPr lang="fr-FR" dirty="0">
                <a:sym typeface="Wingdings" panose="05000000000000000000" pitchFamily="2" charset="2"/>
              </a:rPr>
              <a:t>En été, nous dégusterons des litchis. </a:t>
            </a:r>
            <a:r>
              <a:rPr lang="fr-FR" dirty="0">
                <a:sym typeface="Wingdings" panose="05000000000000000000" pitchFamily="2" charset="2"/>
              </a:rPr>
              <a:t>Nous gouterons à toutes sortes de thé</a:t>
            </a:r>
            <a:r>
              <a:rPr lang="fr-FR" dirty="0" smtClean="0">
                <a:sym typeface="Wingdings" panose="05000000000000000000" pitchFamily="2" charset="2"/>
              </a:rPr>
              <a:t>.</a:t>
            </a:r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226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Transpose chaque paragraphe selon le pronom proposé :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584684"/>
            <a:ext cx="9643246" cy="6157429"/>
          </a:xfrm>
        </p:spPr>
        <p:txBody>
          <a:bodyPr/>
          <a:lstStyle/>
          <a:p>
            <a:pPr marL="1074738" lvl="3" indent="-1074738" defTabSz="540000"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Symbol"/>
              </a:rPr>
              <a:t>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ils ) </a:t>
            </a:r>
            <a:r>
              <a:rPr lang="fr-FR" dirty="0">
                <a:sym typeface="Wingdings" panose="05000000000000000000" pitchFamily="2" charset="2"/>
              </a:rPr>
              <a:t>		Au moment de la fête nationale, en octobre, nous irons au parc de </a:t>
            </a:r>
            <a:r>
              <a:rPr lang="fr-FR" dirty="0" err="1">
                <a:sym typeface="Wingdings" panose="05000000000000000000" pitchFamily="2" charset="2"/>
              </a:rPr>
              <a:t>Lushan</a:t>
            </a:r>
            <a:r>
              <a:rPr lang="fr-FR" dirty="0">
                <a:sym typeface="Wingdings" panose="05000000000000000000" pitchFamily="2" charset="2"/>
              </a:rPr>
              <a:t> et nous verrons la grande cascade. </a:t>
            </a:r>
            <a:r>
              <a:rPr lang="fr-FR" dirty="0">
                <a:sym typeface="Wingdings" panose="05000000000000000000" pitchFamily="2" charset="2"/>
              </a:rPr>
              <a:t>Pour l’admirer, nous descendrons plus de mille marches !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874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630139" y="4365104"/>
            <a:ext cx="3816424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latin typeface="Sassoon Infant Std" pitchFamily="34" charset="0"/>
              </a:rPr>
              <a:t>Évaluation de lecture :</a:t>
            </a:r>
          </a:p>
          <a:p>
            <a:r>
              <a:rPr lang="fr-FR" dirty="0" smtClean="0">
                <a:latin typeface="Sassoon Infant Std" pitchFamily="34" charset="0"/>
              </a:rPr>
              <a:t>les mots des livres et des textes</a:t>
            </a:r>
            <a:endParaRPr lang="fr-FR" dirty="0">
              <a:latin typeface="Sassoon Infant Std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 rot="20759357">
            <a:off x="2222161" y="1746715"/>
            <a:ext cx="18531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latin typeface="Lilly" pitchFamily="2" charset="0"/>
              </a:rPr>
              <a:t>S 2</a:t>
            </a:r>
          </a:p>
          <a:p>
            <a:pPr algn="ctr"/>
            <a:r>
              <a:rPr lang="fr-FR" sz="4000" dirty="0" smtClean="0">
                <a:latin typeface="Lilly" pitchFamily="2" charset="0"/>
              </a:rPr>
              <a:t>Jour</a:t>
            </a:r>
            <a:endParaRPr lang="fr-FR" sz="4000" dirty="0" smtClean="0">
              <a:latin typeface="Lilly" pitchFamily="2" charset="0"/>
            </a:endParaRPr>
          </a:p>
          <a:p>
            <a:pPr algn="ctr"/>
            <a:r>
              <a:rPr lang="fr-FR" sz="4000" dirty="0" smtClean="0">
                <a:latin typeface="Lilly" pitchFamily="2" charset="0"/>
              </a:rPr>
              <a:t> 1 m</a:t>
            </a:r>
            <a:endParaRPr lang="fr-FR" sz="40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57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 rot="20759357">
            <a:off x="2222161" y="1746715"/>
            <a:ext cx="18531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latin typeface="Lilly" pitchFamily="2" charset="0"/>
              </a:rPr>
              <a:t>S 1</a:t>
            </a:r>
          </a:p>
          <a:p>
            <a:pPr algn="ctr"/>
            <a:r>
              <a:rPr lang="fr-FR" sz="4000" dirty="0" smtClean="0">
                <a:latin typeface="Lilly" pitchFamily="2" charset="0"/>
              </a:rPr>
              <a:t>Jour</a:t>
            </a:r>
            <a:endParaRPr lang="fr-FR" sz="4000" dirty="0" smtClean="0">
              <a:latin typeface="Lilly" pitchFamily="2" charset="0"/>
            </a:endParaRPr>
          </a:p>
          <a:p>
            <a:pPr algn="ctr"/>
            <a:r>
              <a:rPr lang="fr-FR" sz="4000" dirty="0" smtClean="0">
                <a:latin typeface="Lilly" pitchFamily="2" charset="0"/>
              </a:rPr>
              <a:t> 1 m</a:t>
            </a:r>
            <a:endParaRPr lang="fr-FR" sz="4000" dirty="0">
              <a:latin typeface="Lilly" pitchFamily="2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30139" y="4365104"/>
            <a:ext cx="3816424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latin typeface="Sassoon Infant Std" pitchFamily="34" charset="0"/>
              </a:rPr>
              <a:t>Évaluation de lecture :</a:t>
            </a:r>
          </a:p>
          <a:p>
            <a:r>
              <a:rPr lang="fr-FR" dirty="0" smtClean="0">
                <a:latin typeface="Sassoon Infant Std" pitchFamily="34" charset="0"/>
              </a:rPr>
              <a:t>les mots des livres et des textes</a:t>
            </a:r>
            <a:endParaRPr lang="fr-FR" dirty="0">
              <a:latin typeface="Sassoon Infant St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67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rot="20759357">
            <a:off x="2222161" y="1746715"/>
            <a:ext cx="18531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latin typeface="Lilly" pitchFamily="2" charset="0"/>
              </a:rPr>
              <a:t>S 2</a:t>
            </a:r>
          </a:p>
          <a:p>
            <a:pPr algn="ctr"/>
            <a:r>
              <a:rPr lang="fr-FR" sz="4000" dirty="0" smtClean="0">
                <a:latin typeface="Lilly" pitchFamily="2" charset="0"/>
              </a:rPr>
              <a:t>Jour</a:t>
            </a:r>
            <a:endParaRPr lang="fr-FR" sz="4000" dirty="0" smtClean="0">
              <a:latin typeface="Lilly" pitchFamily="2" charset="0"/>
            </a:endParaRPr>
          </a:p>
          <a:p>
            <a:pPr algn="ctr"/>
            <a:r>
              <a:rPr lang="fr-FR" sz="4000" dirty="0" smtClean="0">
                <a:latin typeface="Lilly" pitchFamily="2" charset="0"/>
              </a:rPr>
              <a:t> 1 </a:t>
            </a:r>
            <a:r>
              <a:rPr lang="fr-FR" sz="4000" dirty="0" err="1" smtClean="0">
                <a:latin typeface="Lilly" pitchFamily="2" charset="0"/>
              </a:rPr>
              <a:t>am</a:t>
            </a:r>
            <a:endParaRPr lang="fr-FR" sz="40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85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Dans le texte, </a:t>
            </a:r>
            <a:r>
              <a:rPr lang="fr-FR" dirty="0" smtClean="0"/>
              <a:t>retrouver la nature des mots en gras et italique :</a:t>
            </a:r>
          </a:p>
          <a:p>
            <a:r>
              <a:rPr lang="fr-FR" dirty="0" smtClean="0"/>
              <a:t>nom commun ; verbe ; déterminant ; pronom personnel ; adjectif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mots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184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u="none" dirty="0" smtClean="0"/>
              <a:t>Seulement pour les mots en </a:t>
            </a:r>
            <a:r>
              <a:rPr lang="fr-FR" b="1" i="1" u="none" dirty="0" smtClean="0"/>
              <a:t>gras et italique</a:t>
            </a:r>
            <a:r>
              <a:rPr lang="fr-FR" u="none" dirty="0" smtClean="0"/>
              <a:t>, </a:t>
            </a:r>
            <a:r>
              <a:rPr lang="fr-FR" dirty="0" smtClean="0"/>
              <a:t>entoure en :</a:t>
            </a:r>
          </a:p>
          <a:p>
            <a:r>
              <a:rPr lang="fr-FR" u="none" dirty="0" smtClean="0"/>
              <a:t>	</a:t>
            </a:r>
            <a:r>
              <a:rPr lang="fr-FR" dirty="0" smtClean="0"/>
              <a:t>bleu</a:t>
            </a:r>
            <a:r>
              <a:rPr lang="fr-FR" u="none" dirty="0" smtClean="0"/>
              <a:t>, les noms communs ;	</a:t>
            </a:r>
            <a:r>
              <a:rPr lang="fr-FR" dirty="0" smtClean="0"/>
              <a:t>vert</a:t>
            </a:r>
            <a:r>
              <a:rPr lang="fr-FR" u="none" dirty="0" smtClean="0"/>
              <a:t>, les déterminants ;	</a:t>
            </a:r>
            <a:r>
              <a:rPr lang="fr-FR" dirty="0" smtClean="0"/>
              <a:t>rouge</a:t>
            </a:r>
            <a:r>
              <a:rPr lang="fr-FR" u="none" dirty="0" smtClean="0"/>
              <a:t>, les verbes</a:t>
            </a:r>
          </a:p>
          <a:p>
            <a:r>
              <a:rPr lang="fr-FR" u="none" dirty="0" smtClean="0"/>
              <a:t>	</a:t>
            </a:r>
            <a:r>
              <a:rPr lang="fr-FR" dirty="0" smtClean="0"/>
              <a:t>marron</a:t>
            </a:r>
            <a:r>
              <a:rPr lang="fr-FR" u="none" dirty="0" smtClean="0"/>
              <a:t>, les adjectifs;	</a:t>
            </a:r>
            <a:r>
              <a:rPr lang="fr-FR" dirty="0" smtClean="0"/>
              <a:t>orange</a:t>
            </a:r>
            <a:r>
              <a:rPr lang="fr-FR" u="none" dirty="0" smtClean="0"/>
              <a:t>, les pronoms ;	</a:t>
            </a:r>
            <a:r>
              <a:rPr lang="fr-FR" dirty="0" smtClean="0"/>
              <a:t>noir</a:t>
            </a:r>
            <a:r>
              <a:rPr lang="fr-FR" u="none" dirty="0" smtClean="0"/>
              <a:t>, les noms propres.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340768"/>
            <a:ext cx="9643246" cy="5185321"/>
          </a:xfrm>
        </p:spPr>
        <p:txBody>
          <a:bodyPr/>
          <a:lstStyle/>
          <a:p>
            <a:pPr lvl="3">
              <a:lnSpc>
                <a:spcPct val="150000"/>
              </a:lnSpc>
            </a:pPr>
            <a:r>
              <a:rPr lang="fr-FR" sz="1800" b="1" i="1" dirty="0"/>
              <a:t>Je</a:t>
            </a:r>
            <a:r>
              <a:rPr lang="fr-FR" sz="1800" dirty="0"/>
              <a:t>   m’appelle   </a:t>
            </a:r>
            <a:r>
              <a:rPr lang="fr-FR" sz="1800" b="1" i="1" dirty="0"/>
              <a:t>Tom</a:t>
            </a:r>
            <a:r>
              <a:rPr lang="fr-FR" sz="1800" dirty="0"/>
              <a:t>.   Mon   meilleur   ami   s’appelle   Fang,   </a:t>
            </a:r>
            <a:r>
              <a:rPr lang="fr-FR" sz="1800" b="1" i="1" dirty="0"/>
              <a:t>ses</a:t>
            </a:r>
            <a:r>
              <a:rPr lang="fr-FR" sz="1800" dirty="0"/>
              <a:t>   parents   </a:t>
            </a:r>
            <a:r>
              <a:rPr lang="fr-FR" sz="1800" b="1" i="1" dirty="0"/>
              <a:t>sont</a:t>
            </a:r>
            <a:r>
              <a:rPr lang="fr-FR" sz="1800" dirty="0"/>
              <a:t>   arrivés   de   Chine   il   y   a   quelques   années.   </a:t>
            </a:r>
            <a:r>
              <a:rPr lang="fr-FR" sz="1800" b="1" i="1" dirty="0"/>
              <a:t>Ils</a:t>
            </a:r>
            <a:r>
              <a:rPr lang="fr-FR" sz="1800" dirty="0"/>
              <a:t>   nous   </a:t>
            </a:r>
            <a:r>
              <a:rPr lang="fr-FR" sz="1800" b="1" i="1" dirty="0"/>
              <a:t>parlent</a:t>
            </a:r>
            <a:r>
              <a:rPr lang="fr-FR" sz="1800" dirty="0"/>
              <a:t>   souvent   de   leur   pays   </a:t>
            </a:r>
            <a:r>
              <a:rPr lang="fr-FR" sz="1800" b="1" i="1" dirty="0"/>
              <a:t>natal</a:t>
            </a:r>
            <a:r>
              <a:rPr lang="fr-FR" sz="1800" dirty="0"/>
              <a:t>.</a:t>
            </a:r>
          </a:p>
          <a:p>
            <a:pPr lvl="3">
              <a:lnSpc>
                <a:spcPct val="150000"/>
              </a:lnSpc>
            </a:pPr>
            <a:r>
              <a:rPr lang="fr-FR" sz="1800" dirty="0"/>
              <a:t>Quand   Fang   et   moi,   nous   serons   </a:t>
            </a:r>
            <a:r>
              <a:rPr lang="fr-FR" sz="1800" b="1" i="1" dirty="0"/>
              <a:t>grands</a:t>
            </a:r>
            <a:r>
              <a:rPr lang="fr-FR" sz="1800" dirty="0"/>
              <a:t>,   nous   irons   en   Chine,   à   </a:t>
            </a:r>
            <a:r>
              <a:rPr lang="fr-FR" sz="1800" b="1" i="1" dirty="0" err="1"/>
              <a:t>Shenzen</a:t>
            </a:r>
            <a:r>
              <a:rPr lang="fr-FR" sz="1800" dirty="0"/>
              <a:t>,   au   bord   de   la   </a:t>
            </a:r>
            <a:r>
              <a:rPr lang="fr-FR" sz="1800" b="1" i="1" dirty="0"/>
              <a:t>mer</a:t>
            </a:r>
            <a:r>
              <a:rPr lang="fr-FR" sz="1800" dirty="0"/>
              <a:t>.   Nous   partirons   en   train,   comme   ça,   nous   pourrons   traverser   beaucoup   de   pays.   Non,   nous   </a:t>
            </a:r>
            <a:r>
              <a:rPr lang="fr-FR" sz="1800" b="1" i="1" dirty="0"/>
              <a:t>prendrons</a:t>
            </a:r>
            <a:r>
              <a:rPr lang="fr-FR" sz="1800" dirty="0"/>
              <a:t>   plutôt   l’avion   car   nous   n’aurons   pas   de   </a:t>
            </a:r>
            <a:r>
              <a:rPr lang="fr-FR" sz="1800" b="1" i="1" dirty="0"/>
              <a:t>temps</a:t>
            </a:r>
            <a:r>
              <a:rPr lang="fr-FR" sz="1800" dirty="0"/>
              <a:t>   à   perdre   !   Nous   atterrirons   dans   la   </a:t>
            </a:r>
            <a:r>
              <a:rPr lang="fr-FR" sz="1800" b="1" i="1" dirty="0"/>
              <a:t>ville</a:t>
            </a:r>
            <a:r>
              <a:rPr lang="fr-FR" sz="1800" dirty="0"/>
              <a:t>   de   </a:t>
            </a:r>
            <a:r>
              <a:rPr lang="fr-FR" sz="1800" b="1" i="1" dirty="0"/>
              <a:t>Fang</a:t>
            </a:r>
            <a:r>
              <a:rPr lang="fr-FR" sz="1800" dirty="0"/>
              <a:t>.   Là,   nous   </a:t>
            </a:r>
            <a:r>
              <a:rPr lang="fr-FR" sz="1800" dirty="0"/>
              <a:t>choisirons</a:t>
            </a:r>
            <a:r>
              <a:rPr lang="fr-FR" dirty="0"/>
              <a:t>   </a:t>
            </a:r>
            <a:r>
              <a:rPr lang="fr-FR" sz="1800" b="1" i="1" dirty="0"/>
              <a:t>notre</a:t>
            </a:r>
            <a:r>
              <a:rPr lang="fr-FR" sz="1800" dirty="0"/>
              <a:t>   maison   :   </a:t>
            </a:r>
            <a:r>
              <a:rPr lang="fr-FR" sz="1800" b="1" i="1" dirty="0"/>
              <a:t>une</a:t>
            </a:r>
            <a:r>
              <a:rPr lang="fr-FR" sz="1800" dirty="0"/>
              <a:t>   grande   résidence   traditionnelle   avec   </a:t>
            </a:r>
            <a:r>
              <a:rPr lang="fr-FR" sz="1800" b="1" i="1" dirty="0"/>
              <a:t>son</a:t>
            </a:r>
            <a:r>
              <a:rPr lang="fr-FR" sz="1800" dirty="0"/>
              <a:t>   jardin   chinois.</a:t>
            </a:r>
          </a:p>
          <a:p>
            <a:pPr lvl="3">
              <a:lnSpc>
                <a:spcPct val="150000"/>
              </a:lnSpc>
            </a:pPr>
            <a:r>
              <a:rPr lang="fr-FR" sz="1800" dirty="0"/>
              <a:t>En   Chine,   </a:t>
            </a:r>
            <a:r>
              <a:rPr lang="fr-FR" sz="1800" b="1" i="1" dirty="0"/>
              <a:t>nous</a:t>
            </a:r>
            <a:r>
              <a:rPr lang="fr-FR" sz="1800" dirty="0"/>
              <a:t>   aurons   envie   de   tout   découvrir.   Nous   </a:t>
            </a:r>
            <a:r>
              <a:rPr lang="fr-FR" sz="1800" b="1" i="1" dirty="0"/>
              <a:t>jouerons</a:t>
            </a:r>
            <a:r>
              <a:rPr lang="fr-FR" sz="1800" dirty="0"/>
              <a:t>   au   </a:t>
            </a:r>
            <a:r>
              <a:rPr lang="fr-FR" sz="1800" dirty="0" err="1"/>
              <a:t>mah-jong</a:t>
            </a:r>
            <a:r>
              <a:rPr lang="fr-FR" sz="1800" dirty="0"/>
              <a:t>   et   nous   mangerons   des   spécialités   chinoises   :   des   raviolis   aux   crevettes,   de   la   bouillie   de   riz,   des   </a:t>
            </a:r>
            <a:r>
              <a:rPr lang="fr-FR" sz="1800" b="1" i="1" dirty="0"/>
              <a:t>brioches</a:t>
            </a:r>
            <a:r>
              <a:rPr lang="fr-FR" sz="1800" dirty="0"/>
              <a:t>   à   la   crème…   Nous   utiliserons   des   </a:t>
            </a:r>
            <a:r>
              <a:rPr lang="fr-FR" sz="1800" b="1" i="1" dirty="0"/>
              <a:t>baguettes</a:t>
            </a:r>
            <a:r>
              <a:rPr lang="fr-FR" sz="1800" dirty="0"/>
              <a:t>   pour   manger,   ce   sera   </a:t>
            </a:r>
            <a:r>
              <a:rPr lang="fr-FR" sz="1800" b="1" i="1" dirty="0"/>
              <a:t>drôle</a:t>
            </a:r>
            <a:r>
              <a:rPr lang="fr-FR" sz="1800" dirty="0"/>
              <a:t>   !   En   été,   nous   dégusterons   </a:t>
            </a:r>
            <a:r>
              <a:rPr lang="fr-FR" sz="1800" b="1" i="1" dirty="0"/>
              <a:t>des</a:t>
            </a:r>
            <a:r>
              <a:rPr lang="fr-FR" sz="1800" dirty="0"/>
              <a:t>   litchis.   Nous   gouterons   à   toutes   sortes   de   thé.   Au   moment   de   </a:t>
            </a:r>
            <a:r>
              <a:rPr lang="fr-FR" sz="1800" b="1" i="1" dirty="0"/>
              <a:t>la</a:t>
            </a:r>
            <a:r>
              <a:rPr lang="fr-FR" sz="1800" dirty="0"/>
              <a:t>   fête   nationale,   en   octobre,   nous   </a:t>
            </a:r>
            <a:r>
              <a:rPr lang="fr-FR" sz="1800" b="1" i="1" dirty="0"/>
              <a:t>irons</a:t>
            </a:r>
            <a:r>
              <a:rPr lang="fr-FR" sz="1800" dirty="0"/>
              <a:t>   au   parc   de   </a:t>
            </a:r>
            <a:r>
              <a:rPr lang="fr-FR" sz="1800" dirty="0" err="1"/>
              <a:t>Lushan</a:t>
            </a:r>
            <a:r>
              <a:rPr lang="fr-FR" sz="1800" dirty="0"/>
              <a:t>   et   nous   verrons   la   grande   cascade.   Pour   l’admirer,   nous   </a:t>
            </a:r>
            <a:r>
              <a:rPr lang="fr-FR" sz="1800" b="1" i="1" dirty="0"/>
              <a:t>descendrons</a:t>
            </a:r>
            <a:r>
              <a:rPr lang="fr-FR" sz="1800" dirty="0"/>
              <a:t>   plus   de   mille   marches   !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mots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888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Classement de ces groupes nominaux dans un tableau de genre et de nombre.</a:t>
            </a:r>
          </a:p>
          <a:p>
            <a:pPr lvl="1"/>
            <a:r>
              <a:rPr lang="fr-FR" dirty="0"/>
              <a:t>Des spécialités chinoises, la grande cascade, une grande résidence, </a:t>
            </a:r>
            <a:r>
              <a:rPr lang="fr-FR" dirty="0" smtClean="0"/>
              <a:t>notre maison</a:t>
            </a:r>
            <a:r>
              <a:rPr lang="fr-FR" dirty="0"/>
              <a:t>, des baguettes, la fête nationale, le parc</a:t>
            </a:r>
          </a:p>
          <a:p>
            <a:endParaRPr lang="fr-FR" dirty="0" smtClean="0"/>
          </a:p>
          <a:p>
            <a:r>
              <a:rPr lang="fr-FR" dirty="0"/>
              <a:t>Transformation singulier / pluriel de groupes nominaux </a:t>
            </a:r>
            <a:r>
              <a:rPr lang="fr-FR" dirty="0" smtClean="0"/>
              <a:t>de ces groupes nominaux.</a:t>
            </a:r>
            <a:endParaRPr lang="fr-FR" dirty="0"/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nom commun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228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Classe tous ces groupes de mots suivants dans le tableau.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nom commun</a:t>
            </a:r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952538"/>
              </p:ext>
            </p:extLst>
          </p:nvPr>
        </p:nvGraphicFramePr>
        <p:xfrm>
          <a:off x="198091" y="2276872"/>
          <a:ext cx="9433048" cy="438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6144"/>
                <a:gridCol w="4176464"/>
                <a:gridCol w="3960440"/>
              </a:tblGrid>
              <a:tr h="275864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masculin</a:t>
                      </a:r>
                      <a:endParaRPr lang="fr-FR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féminin</a:t>
                      </a:r>
                      <a:endParaRPr lang="fr-FR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98336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singulier</a:t>
                      </a:r>
                      <a:endParaRPr lang="fr-FR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</a:tr>
              <a:tr h="2016224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pluriel</a:t>
                      </a:r>
                      <a:endParaRPr lang="fr-FR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850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les groupes de mots en les mettant au pluriel ou au singulier.</a:t>
            </a:r>
          </a:p>
          <a:p>
            <a:pPr lvl="2"/>
            <a:r>
              <a:rPr lang="fr-FR" dirty="0" err="1" smtClean="0"/>
              <a:t>²de</a:t>
            </a:r>
            <a:r>
              <a:rPr lang="fr-FR" dirty="0" smtClean="0"/>
              <a:t>$ </a:t>
            </a:r>
            <a:r>
              <a:rPr lang="fr-FR" dirty="0" err="1" smtClean="0"/>
              <a:t>²spécialité</a:t>
            </a:r>
            <a:r>
              <a:rPr lang="fr-FR" dirty="0" smtClean="0"/>
              <a:t>$ </a:t>
            </a:r>
            <a:r>
              <a:rPr lang="fr-FR" dirty="0" err="1" smtClean="0"/>
              <a:t>²chinoise</a:t>
            </a:r>
            <a:r>
              <a:rPr lang="fr-FR" dirty="0" smtClean="0"/>
              <a:t>$</a:t>
            </a:r>
            <a:r>
              <a:rPr lang="fr-FR" dirty="0"/>
              <a:t>	</a:t>
            </a:r>
            <a:r>
              <a:rPr lang="fr-FR" sz="1800" dirty="0"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endParaRPr lang="fr-FR" dirty="0" smtClean="0"/>
          </a:p>
          <a:p>
            <a:pPr lvl="2"/>
            <a:r>
              <a:rPr lang="fr-FR" dirty="0" err="1" smtClean="0"/>
              <a:t>²la</a:t>
            </a:r>
            <a:r>
              <a:rPr lang="fr-FR" dirty="0" smtClean="0"/>
              <a:t> </a:t>
            </a:r>
            <a:r>
              <a:rPr lang="fr-FR" dirty="0" err="1" smtClean="0"/>
              <a:t>²grande</a:t>
            </a:r>
            <a:r>
              <a:rPr lang="fr-FR" dirty="0" smtClean="0"/>
              <a:t> </a:t>
            </a:r>
            <a:r>
              <a:rPr lang="fr-FR" dirty="0" err="1" smtClean="0"/>
              <a:t>²cascade</a:t>
            </a:r>
            <a:r>
              <a:rPr lang="fr-FR" dirty="0" smtClean="0"/>
              <a:t>	</a:t>
            </a:r>
            <a:r>
              <a:rPr lang="fr-FR" dirty="0"/>
              <a:t>	</a:t>
            </a:r>
            <a:r>
              <a:rPr lang="fr-FR" sz="1800" dirty="0"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2"/>
            <a:r>
              <a:rPr lang="fr-FR" dirty="0" err="1" smtClean="0"/>
              <a:t>²une</a:t>
            </a:r>
            <a:r>
              <a:rPr lang="fr-FR" dirty="0" smtClean="0"/>
              <a:t> </a:t>
            </a:r>
            <a:r>
              <a:rPr lang="fr-FR" dirty="0" err="1" smtClean="0"/>
              <a:t>²grande</a:t>
            </a:r>
            <a:r>
              <a:rPr lang="fr-FR" dirty="0" smtClean="0"/>
              <a:t> </a:t>
            </a:r>
            <a:r>
              <a:rPr lang="fr-FR" dirty="0" err="1" smtClean="0"/>
              <a:t>²résidence</a:t>
            </a:r>
            <a:r>
              <a:rPr lang="fr-FR" dirty="0" smtClean="0"/>
              <a:t>	</a:t>
            </a:r>
            <a:r>
              <a:rPr lang="fr-FR" sz="1800" dirty="0" smtClean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2"/>
            <a:r>
              <a:rPr lang="fr-FR" dirty="0" smtClean="0"/>
              <a:t>notre maison	</a:t>
            </a:r>
            <a:r>
              <a:rPr lang="fr-FR" dirty="0"/>
              <a:t>	</a:t>
            </a:r>
            <a:r>
              <a:rPr lang="fr-FR" dirty="0" smtClean="0"/>
              <a:t>	</a:t>
            </a:r>
            <a:r>
              <a:rPr lang="fr-FR" sz="1800" dirty="0" smtClean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2"/>
            <a:r>
              <a:rPr lang="fr-FR" dirty="0" err="1" smtClean="0"/>
              <a:t>²de</a:t>
            </a:r>
            <a:r>
              <a:rPr lang="fr-FR" dirty="0" smtClean="0"/>
              <a:t>$ </a:t>
            </a:r>
            <a:r>
              <a:rPr lang="fr-FR" dirty="0" err="1" smtClean="0"/>
              <a:t>²</a:t>
            </a:r>
            <a:r>
              <a:rPr lang="fr-FR" dirty="0" err="1" smtClean="0"/>
              <a:t>baguette</a:t>
            </a:r>
            <a:r>
              <a:rPr lang="fr-FR" dirty="0" smtClean="0"/>
              <a:t>$	</a:t>
            </a:r>
            <a:r>
              <a:rPr lang="fr-FR" dirty="0" smtClean="0"/>
              <a:t>	</a:t>
            </a:r>
            <a:r>
              <a:rPr lang="fr-FR" dirty="0"/>
              <a:t>	</a:t>
            </a:r>
            <a:r>
              <a:rPr lang="fr-FR" sz="1800" dirty="0" smtClean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endParaRPr lang="fr-FR" dirty="0" smtClean="0"/>
          </a:p>
          <a:p>
            <a:pPr lvl="2"/>
            <a:r>
              <a:rPr lang="fr-FR" dirty="0" err="1" smtClean="0"/>
              <a:t>²la</a:t>
            </a:r>
            <a:r>
              <a:rPr lang="fr-FR" dirty="0" smtClean="0"/>
              <a:t> </a:t>
            </a:r>
            <a:r>
              <a:rPr lang="fr-FR" dirty="0" err="1" smtClean="0"/>
              <a:t>²fête</a:t>
            </a:r>
            <a:r>
              <a:rPr lang="fr-FR" dirty="0" smtClean="0"/>
              <a:t> nationale</a:t>
            </a:r>
            <a:r>
              <a:rPr lang="fr-FR" dirty="0"/>
              <a:t>		</a:t>
            </a:r>
            <a:r>
              <a:rPr lang="fr-FR" sz="1800" dirty="0"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2"/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 err="1" smtClean="0"/>
              <a:t>²parc</a:t>
            </a:r>
            <a:r>
              <a:rPr lang="fr-FR" dirty="0" smtClean="0"/>
              <a:t>	</a:t>
            </a:r>
            <a:r>
              <a:rPr lang="fr-FR" dirty="0"/>
              <a:t>		</a:t>
            </a:r>
            <a:r>
              <a:rPr lang="fr-FR" sz="1800" dirty="0"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nom commun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418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 rot="20759357">
            <a:off x="2222161" y="1746715"/>
            <a:ext cx="18531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latin typeface="Lilly" pitchFamily="2" charset="0"/>
              </a:rPr>
              <a:t>S 2</a:t>
            </a:r>
          </a:p>
          <a:p>
            <a:pPr algn="ctr"/>
            <a:r>
              <a:rPr lang="fr-FR" sz="4000" dirty="0" smtClean="0">
                <a:latin typeface="Lilly" pitchFamily="2" charset="0"/>
              </a:rPr>
              <a:t>Jour</a:t>
            </a:r>
            <a:endParaRPr lang="fr-FR" sz="4000" dirty="0" smtClean="0">
              <a:latin typeface="Lilly" pitchFamily="2" charset="0"/>
            </a:endParaRPr>
          </a:p>
          <a:p>
            <a:pPr algn="ctr"/>
            <a:r>
              <a:rPr lang="fr-FR" sz="4000" dirty="0" smtClean="0">
                <a:latin typeface="Lilly" pitchFamily="2" charset="0"/>
              </a:rPr>
              <a:t>2</a:t>
            </a:r>
            <a:endParaRPr lang="fr-FR" sz="40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2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Premiers exercices :</a:t>
            </a:r>
            <a:r>
              <a:rPr lang="fr-FR" u="none" dirty="0"/>
              <a:t> sur feuille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 smtClean="0"/>
              <a:t>Transpose les phrases en </a:t>
            </a:r>
            <a:r>
              <a:rPr lang="fr-FR" dirty="0" smtClean="0"/>
              <a:t>le mettant au futur :</a:t>
            </a:r>
            <a:endParaRPr lang="fr-FR" dirty="0" smtClean="0"/>
          </a:p>
          <a:p>
            <a:pPr lvl="2">
              <a:lnSpc>
                <a:spcPct val="150000"/>
              </a:lnSpc>
            </a:pPr>
            <a:r>
              <a:rPr lang="fr-FR" dirty="0" err="1" smtClean="0"/>
              <a:t>M²a</a:t>
            </a:r>
            <a:r>
              <a:rPr lang="fr-FR" dirty="0" smtClean="0"/>
              <a:t> </a:t>
            </a:r>
            <a:r>
              <a:rPr lang="fr-FR" dirty="0" err="1" smtClean="0"/>
              <a:t>²cousine</a:t>
            </a:r>
            <a:r>
              <a:rPr lang="fr-FR" dirty="0" smtClean="0"/>
              <a:t> </a:t>
            </a:r>
            <a:r>
              <a:rPr lang="fr-FR" dirty="0" err="1" smtClean="0"/>
              <a:t>²arrive</a:t>
            </a:r>
            <a:r>
              <a:rPr lang="fr-FR" dirty="0" smtClean="0"/>
              <a:t> </a:t>
            </a:r>
            <a:r>
              <a:rPr lang="fr-FR" dirty="0" err="1" smtClean="0"/>
              <a:t>²à</a:t>
            </a:r>
            <a:r>
              <a:rPr lang="fr-FR" dirty="0" smtClean="0"/>
              <a:t> </a:t>
            </a:r>
            <a:r>
              <a:rPr lang="fr-FR" dirty="0" err="1" smtClean="0"/>
              <a:t>²la</a:t>
            </a:r>
            <a:r>
              <a:rPr lang="fr-FR" dirty="0" smtClean="0"/>
              <a:t> maison. </a:t>
            </a:r>
            <a:r>
              <a:rPr lang="fr-FR" dirty="0" err="1" smtClean="0"/>
              <a:t>E²lle</a:t>
            </a:r>
            <a:r>
              <a:rPr lang="fr-FR" dirty="0" smtClean="0"/>
              <a:t> mange </a:t>
            </a:r>
            <a:r>
              <a:rPr lang="fr-FR" dirty="0" err="1" smtClean="0"/>
              <a:t>²une</a:t>
            </a:r>
            <a:r>
              <a:rPr lang="fr-FR" dirty="0" smtClean="0"/>
              <a:t> </a:t>
            </a:r>
            <a:r>
              <a:rPr lang="fr-FR" dirty="0" err="1" smtClean="0"/>
              <a:t>²tartine</a:t>
            </a:r>
            <a:r>
              <a:rPr lang="fr-FR" dirty="0" smtClean="0"/>
              <a:t> et </a:t>
            </a:r>
            <a:r>
              <a:rPr lang="fr-FR" dirty="0" err="1" smtClean="0"/>
              <a:t>²avale</a:t>
            </a:r>
            <a:r>
              <a:rPr lang="fr-FR" dirty="0" smtClean="0"/>
              <a:t> </a:t>
            </a:r>
            <a:r>
              <a:rPr lang="fr-FR" dirty="0" err="1" smtClean="0"/>
              <a:t>²un</a:t>
            </a:r>
            <a:r>
              <a:rPr lang="fr-FR" dirty="0" smtClean="0"/>
              <a:t> </a:t>
            </a:r>
            <a:r>
              <a:rPr lang="fr-FR" dirty="0" err="1" smtClean="0"/>
              <a:t>²bol</a:t>
            </a:r>
            <a:r>
              <a:rPr lang="fr-FR" dirty="0" smtClean="0"/>
              <a:t> </a:t>
            </a:r>
            <a:r>
              <a:rPr lang="fr-FR" dirty="0" err="1" smtClean="0"/>
              <a:t>²de</a:t>
            </a:r>
            <a:r>
              <a:rPr lang="fr-FR" dirty="0" smtClean="0"/>
              <a:t> </a:t>
            </a:r>
            <a:r>
              <a:rPr lang="fr-FR" dirty="0" err="1" smtClean="0"/>
              <a:t>²chocolat</a:t>
            </a:r>
            <a:r>
              <a:rPr lang="fr-FR" dirty="0" smtClean="0"/>
              <a:t>. </a:t>
            </a:r>
            <a:r>
              <a:rPr lang="fr-FR" dirty="0" err="1" smtClean="0"/>
              <a:t>P²ui</a:t>
            </a:r>
            <a:r>
              <a:rPr lang="fr-FR" dirty="0" smtClean="0"/>
              <a:t>$, vite, </a:t>
            </a:r>
            <a:r>
              <a:rPr lang="fr-FR" dirty="0" err="1" smtClean="0"/>
              <a:t>nou</a:t>
            </a:r>
            <a:r>
              <a:rPr lang="fr-FR" dirty="0" smtClean="0"/>
              <a:t>$ </a:t>
            </a:r>
            <a:r>
              <a:rPr lang="fr-FR" dirty="0" err="1" smtClean="0"/>
              <a:t>²jouon</a:t>
            </a:r>
            <a:r>
              <a:rPr lang="fr-FR" dirty="0" smtClean="0"/>
              <a:t>$ au </a:t>
            </a:r>
            <a:r>
              <a:rPr lang="fr-FR" dirty="0" err="1" smtClean="0"/>
              <a:t>mah-²jong</a:t>
            </a:r>
            <a:r>
              <a:rPr lang="fr-FR" dirty="0" smtClean="0"/>
              <a:t>. </a:t>
            </a:r>
            <a:r>
              <a:rPr lang="fr-FR" dirty="0" err="1" smtClean="0"/>
              <a:t>Q²uand</a:t>
            </a:r>
            <a:r>
              <a:rPr lang="fr-FR" dirty="0" smtClean="0"/>
              <a:t> </a:t>
            </a:r>
            <a:r>
              <a:rPr lang="fr-FR" dirty="0" err="1" smtClean="0"/>
              <a:t>²la</a:t>
            </a:r>
            <a:r>
              <a:rPr lang="fr-FR" dirty="0" smtClean="0"/>
              <a:t> nuit </a:t>
            </a:r>
            <a:r>
              <a:rPr lang="fr-FR" dirty="0" err="1" smtClean="0"/>
              <a:t>²tombe</a:t>
            </a:r>
            <a:r>
              <a:rPr lang="fr-FR" dirty="0" smtClean="0"/>
              <a:t>, elle </a:t>
            </a:r>
            <a:r>
              <a:rPr lang="fr-FR" dirty="0" err="1" smtClean="0"/>
              <a:t>²rentre</a:t>
            </a:r>
            <a:r>
              <a:rPr lang="fr-FR" dirty="0" smtClean="0"/>
              <a:t> </a:t>
            </a:r>
            <a:r>
              <a:rPr lang="fr-FR" dirty="0" err="1" smtClean="0"/>
              <a:t>²chez</a:t>
            </a:r>
            <a:r>
              <a:rPr lang="fr-FR" dirty="0" smtClean="0"/>
              <a:t> elle.</a:t>
            </a:r>
            <a:endParaRPr lang="fr-FR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1516" y="2727526"/>
            <a:ext cx="508221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5202" y="3540769"/>
            <a:ext cx="508221" cy="58516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1412776"/>
            <a:ext cx="508221" cy="5851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5202" y="2168274"/>
            <a:ext cx="508221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61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 rot="20759357">
            <a:off x="2222161" y="1746715"/>
            <a:ext cx="18531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latin typeface="Lilly" pitchFamily="2" charset="0"/>
              </a:rPr>
              <a:t>S 2</a:t>
            </a:r>
          </a:p>
          <a:p>
            <a:pPr algn="ctr"/>
            <a:r>
              <a:rPr lang="fr-FR" sz="4000" dirty="0" smtClean="0">
                <a:latin typeface="Lilly" pitchFamily="2" charset="0"/>
              </a:rPr>
              <a:t>Jour</a:t>
            </a:r>
            <a:endParaRPr lang="fr-FR" sz="4000" dirty="0" smtClean="0">
              <a:latin typeface="Lilly" pitchFamily="2" charset="0"/>
            </a:endParaRPr>
          </a:p>
          <a:p>
            <a:pPr algn="ctr"/>
            <a:r>
              <a:rPr lang="fr-FR" sz="4000" dirty="0" smtClean="0">
                <a:latin typeface="Lilly" pitchFamily="2" charset="0"/>
              </a:rPr>
              <a:t>3</a:t>
            </a:r>
            <a:endParaRPr lang="fr-FR" sz="4000" dirty="0">
              <a:latin typeface="Lilly" pitchFamily="2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30139" y="4365104"/>
            <a:ext cx="3816424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latin typeface="Sassoon Infant Std" pitchFamily="34" charset="0"/>
              </a:rPr>
              <a:t>Évaluation d’étude de la langue</a:t>
            </a:r>
          </a:p>
          <a:p>
            <a:r>
              <a:rPr lang="fr-FR" dirty="0" smtClean="0">
                <a:latin typeface="Sassoon Infant Std" pitchFamily="34" charset="0"/>
              </a:rPr>
              <a:t>pages 1 et 2</a:t>
            </a:r>
            <a:endParaRPr lang="fr-FR" dirty="0">
              <a:latin typeface="Sassoon Infant St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98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 rot="20759357">
            <a:off x="2222161" y="1746715"/>
            <a:ext cx="18531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latin typeface="Lilly" pitchFamily="2" charset="0"/>
              </a:rPr>
              <a:t>S 2</a:t>
            </a:r>
          </a:p>
          <a:p>
            <a:pPr algn="ctr"/>
            <a:r>
              <a:rPr lang="fr-FR" sz="4000" dirty="0" smtClean="0">
                <a:latin typeface="Lilly" pitchFamily="2" charset="0"/>
              </a:rPr>
              <a:t>Jour</a:t>
            </a:r>
            <a:endParaRPr lang="fr-FR" sz="4000" dirty="0" smtClean="0">
              <a:latin typeface="Lilly" pitchFamily="2" charset="0"/>
            </a:endParaRPr>
          </a:p>
          <a:p>
            <a:pPr algn="ctr"/>
            <a:r>
              <a:rPr lang="fr-FR" sz="4000" dirty="0" smtClean="0">
                <a:latin typeface="Lilly" pitchFamily="2" charset="0"/>
              </a:rPr>
              <a:t>5</a:t>
            </a:r>
            <a:endParaRPr lang="fr-FR" sz="4000" dirty="0">
              <a:latin typeface="Lilly" pitchFamily="2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30139" y="4365104"/>
            <a:ext cx="3816424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latin typeface="Sassoon Infant Std" pitchFamily="34" charset="0"/>
              </a:rPr>
              <a:t>Évaluation d’étude de la langue</a:t>
            </a:r>
          </a:p>
          <a:p>
            <a:r>
              <a:rPr lang="fr-FR" dirty="0" smtClean="0">
                <a:latin typeface="Sassoon Infant Std" pitchFamily="34" charset="0"/>
              </a:rPr>
              <a:t>page 3</a:t>
            </a:r>
            <a:endParaRPr lang="fr-FR" dirty="0">
              <a:latin typeface="Sassoon Infant St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60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 rot="20759357">
            <a:off x="2222161" y="1746715"/>
            <a:ext cx="18531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latin typeface="Lilly" pitchFamily="2" charset="0"/>
              </a:rPr>
              <a:t>S 1</a:t>
            </a:r>
          </a:p>
          <a:p>
            <a:pPr algn="ctr"/>
            <a:r>
              <a:rPr lang="fr-FR" sz="4000" dirty="0" smtClean="0">
                <a:latin typeface="Lilly" pitchFamily="2" charset="0"/>
              </a:rPr>
              <a:t>Jour</a:t>
            </a:r>
            <a:endParaRPr lang="fr-FR" sz="4000" dirty="0" smtClean="0">
              <a:latin typeface="Lilly" pitchFamily="2" charset="0"/>
            </a:endParaRPr>
          </a:p>
          <a:p>
            <a:pPr algn="ctr"/>
            <a:r>
              <a:rPr lang="fr-FR" sz="4000" dirty="0" smtClean="0">
                <a:latin typeface="Lilly" pitchFamily="2" charset="0"/>
              </a:rPr>
              <a:t> 1 </a:t>
            </a:r>
            <a:r>
              <a:rPr lang="fr-FR" sz="4000" dirty="0" err="1" smtClean="0">
                <a:latin typeface="Lilly" pitchFamily="2" charset="0"/>
              </a:rPr>
              <a:t>am</a:t>
            </a:r>
            <a:endParaRPr lang="fr-FR" sz="40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Quand nous serons grands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fr-FR" i="1" dirty="0"/>
              <a:t>Je   m’appelle   Tom.   Mon   meilleur   ami   s’appelle   Fang,   ses   parents   sont   arrivés   de   Chine   il   y   a   quelques   années.   Ils   nous   parlent   souvent   de   leur   pays   natal.</a:t>
            </a:r>
          </a:p>
          <a:p>
            <a:pPr>
              <a:lnSpc>
                <a:spcPct val="120000"/>
              </a:lnSpc>
            </a:pPr>
            <a:r>
              <a:rPr lang="fr-FR" dirty="0"/>
              <a:t>Quand   Fang   et   moi,   nous   serons   grands,   nous   irons   en   Chine,   à   </a:t>
            </a:r>
            <a:r>
              <a:rPr lang="fr-FR" dirty="0" err="1"/>
              <a:t>Shenzen</a:t>
            </a:r>
            <a:r>
              <a:rPr lang="fr-FR" dirty="0"/>
              <a:t>,   au   bord   de   la   mer.   Nous   partirons   en   train,   comme   ça,   nous   pourrons   traverser   beaucoup   de   pays.   Non,   nous   prendrons   plutôt   l’avion   car   nous   n’aurons   pas   de   temps   à   perdre   !   Nous   atterrirons   dans   la   ville   de   Fang.   Là,   nous   choisirons   notre   maison   :   une   grande   résidence   traditionnelle   avec   son   jardin   chinois.</a:t>
            </a:r>
          </a:p>
          <a:p>
            <a:pPr>
              <a:lnSpc>
                <a:spcPct val="120000"/>
              </a:lnSpc>
            </a:pPr>
            <a:r>
              <a:rPr lang="fr-FR" dirty="0"/>
              <a:t>En   Chine,   nous   aurons   envie   de   tout   découvrir.   Nous   jouerons   au   </a:t>
            </a:r>
            <a:r>
              <a:rPr lang="fr-FR" dirty="0" err="1"/>
              <a:t>mah-jong</a:t>
            </a:r>
            <a:r>
              <a:rPr lang="fr-FR" dirty="0"/>
              <a:t>   et   nous   mangerons   des   spécialités   chinoises   :   des   raviolis   aux   crevettes,   de   la   bouillie   de   riz,   des   brioches   à   la   crème…   Nous   utiliserons   des   baguettes   pour   manger,   ce   sera   drôle   !   En   été,   nous   dégusterons   des   litchis.   Nous   gouterons   à   toutes   sortes   de   thé.   Au   moment   de   la   fête   nationale,   en   octobre,   nous   irons   au   parc   de   </a:t>
            </a:r>
            <a:r>
              <a:rPr lang="fr-FR" dirty="0" err="1"/>
              <a:t>Lushan</a:t>
            </a:r>
            <a:r>
              <a:rPr lang="fr-FR" dirty="0"/>
              <a:t>   et   nous   verrons   la   grande   cascade.   Pour   l’admirer,   nous   descendrons   plus   de   mille   marches   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Questions de compréhension, à l’oral :</a:t>
            </a:r>
          </a:p>
          <a:p>
            <a:endParaRPr lang="fr-FR" dirty="0" smtClean="0"/>
          </a:p>
          <a:p>
            <a:pPr lvl="1"/>
            <a:r>
              <a:rPr lang="fr-FR" dirty="0" smtClean="0"/>
              <a:t>1. De quoi parle ce texte ?</a:t>
            </a:r>
          </a:p>
          <a:p>
            <a:pPr marL="360000" lvl="1"/>
            <a:r>
              <a:rPr lang="fr-FR" dirty="0" smtClean="0">
                <a:solidFill>
                  <a:srgbClr val="339966"/>
                </a:solidFill>
              </a:rPr>
              <a:t>Il s’agit d’un témoignage, d’une sorte de rêve, d’envie, que quelqu’un fait partager à celui qui lit le texte.</a:t>
            </a:r>
          </a:p>
          <a:p>
            <a:pPr lvl="1">
              <a:spcBef>
                <a:spcPts val="900"/>
              </a:spcBef>
            </a:pPr>
            <a:r>
              <a:rPr lang="fr-FR" dirty="0" smtClean="0"/>
              <a:t>2. Qui parle ?</a:t>
            </a:r>
          </a:p>
          <a:p>
            <a:pPr marL="360000" lvl="1"/>
            <a:r>
              <a:rPr lang="fr-FR" dirty="0" smtClean="0">
                <a:solidFill>
                  <a:srgbClr val="339966"/>
                </a:solidFill>
              </a:rPr>
              <a:t>Tom</a:t>
            </a:r>
          </a:p>
          <a:p>
            <a:pPr lvl="1">
              <a:spcBef>
                <a:spcPts val="900"/>
              </a:spcBef>
            </a:pPr>
            <a:r>
              <a:rPr lang="fr-FR" dirty="0" smtClean="0"/>
              <a:t>3. Que sait-on de Tom ?</a:t>
            </a:r>
          </a:p>
          <a:p>
            <a:pPr marL="360000" lvl="1"/>
            <a:r>
              <a:rPr lang="fr-FR" dirty="0" smtClean="0">
                <a:solidFill>
                  <a:srgbClr val="339966"/>
                </a:solidFill>
              </a:rPr>
              <a:t>C’est un garçon, il est encore enfant, etc.</a:t>
            </a:r>
          </a:p>
          <a:p>
            <a:pPr lvl="1">
              <a:spcBef>
                <a:spcPts val="900"/>
              </a:spcBef>
            </a:pPr>
            <a:r>
              <a:rPr lang="fr-FR" dirty="0" smtClean="0"/>
              <a:t>4. Qu’est-ce qu’on apprend sur la Chine ?</a:t>
            </a:r>
          </a:p>
          <a:p>
            <a:pPr marL="360000" lvl="1"/>
            <a:r>
              <a:rPr lang="fr-FR" dirty="0" smtClean="0">
                <a:solidFill>
                  <a:srgbClr val="339966"/>
                </a:solidFill>
              </a:rPr>
              <a:t>les baguettes, la nourriture, le thé, etc.</a:t>
            </a:r>
          </a:p>
          <a:p>
            <a:pPr lvl="1">
              <a:spcBef>
                <a:spcPts val="900"/>
              </a:spcBef>
            </a:pPr>
            <a:r>
              <a:rPr lang="fr-FR" dirty="0" smtClean="0"/>
              <a:t>5. A qui s’adresse Tom ?</a:t>
            </a:r>
          </a:p>
          <a:p>
            <a:pPr marL="360000" lvl="1"/>
            <a:r>
              <a:rPr lang="fr-FR" dirty="0" smtClean="0">
                <a:solidFill>
                  <a:srgbClr val="339966"/>
                </a:solidFill>
              </a:rPr>
              <a:t>A nous, lecteurs.</a:t>
            </a:r>
          </a:p>
          <a:p>
            <a:endParaRPr lang="fr-FR" dirty="0" smtClean="0"/>
          </a:p>
          <a:p>
            <a:r>
              <a:rPr lang="fr-FR" dirty="0" smtClean="0"/>
              <a:t>Lecture collective du texte.</a:t>
            </a: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les pages suivantes)</a:t>
            </a:r>
          </a:p>
          <a:p>
            <a:endParaRPr lang="fr-FR" dirty="0"/>
          </a:p>
          <a:p>
            <a:r>
              <a:rPr lang="fr-FR" dirty="0" smtClean="0"/>
              <a:t>À </a:t>
            </a:r>
            <a:r>
              <a:rPr lang="fr-FR" dirty="0" smtClean="0"/>
              <a:t>quel moment </a:t>
            </a:r>
            <a:r>
              <a:rPr lang="fr-FR" dirty="0" smtClean="0"/>
              <a:t>est-ce texte ?</a:t>
            </a:r>
          </a:p>
          <a:p>
            <a:r>
              <a:rPr lang="fr-FR" dirty="0" smtClean="0"/>
              <a:t>À quoi le reconnait-on ? Qu’y </a:t>
            </a:r>
            <a:r>
              <a:rPr lang="fr-FR" dirty="0" err="1" smtClean="0"/>
              <a:t>a-t-il</a:t>
            </a:r>
            <a:r>
              <a:rPr lang="fr-FR" dirty="0" smtClean="0"/>
              <a:t> toujours sur un verbe au futur ?</a:t>
            </a:r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Par groupe de 2, sur feuille ; puis mise en commun :</a:t>
            </a:r>
          </a:p>
          <a:p>
            <a:r>
              <a:rPr lang="fr-FR" dirty="0" smtClean="0"/>
              <a:t>(pas sur l’introduction)</a:t>
            </a:r>
            <a:endParaRPr lang="fr-FR" dirty="0"/>
          </a:p>
          <a:p>
            <a:r>
              <a:rPr lang="fr-FR" dirty="0" smtClean="0">
                <a:sym typeface="Symbol"/>
              </a:rPr>
              <a:t></a:t>
            </a:r>
            <a:r>
              <a:rPr lang="fr-FR" dirty="0" smtClean="0"/>
              <a:t> Les </a:t>
            </a:r>
            <a:r>
              <a:rPr lang="fr-FR" dirty="0" smtClean="0"/>
              <a:t>indicateurs de temps :</a:t>
            </a:r>
            <a:r>
              <a:rPr lang="fr-FR" dirty="0"/>
              <a:t> </a:t>
            </a:r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en été, au moment de la fête nationale, en octobre</a:t>
            </a:r>
          </a:p>
          <a:p>
            <a:r>
              <a:rPr lang="fr-FR" dirty="0">
                <a:sym typeface="Symbol"/>
              </a:rPr>
              <a:t></a:t>
            </a:r>
            <a:r>
              <a:rPr lang="fr-FR" dirty="0"/>
              <a:t> Les </a:t>
            </a:r>
            <a:r>
              <a:rPr lang="fr-FR" dirty="0" smtClean="0"/>
              <a:t>indicateurs de lieu : </a:t>
            </a:r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en Chine, à </a:t>
            </a:r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Shenzen</a:t>
            </a:r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, au bord de la mer, dans la ville de </a:t>
            </a:r>
            <a:r>
              <a:rPr lang="fr-FR" dirty="0" smtClean="0">
                <a:solidFill>
                  <a:srgbClr val="3333FF"/>
                </a:solidFill>
                <a:latin typeface="Sassoon Infant Std" pitchFamily="34" charset="0"/>
              </a:rPr>
              <a:t>Fang</a:t>
            </a:r>
            <a:endParaRPr lang="fr-FR" dirty="0">
              <a:solidFill>
                <a:srgbClr val="3333FF"/>
              </a:solidFill>
              <a:latin typeface="Sassoon Infant Std" pitchFamily="34" charset="0"/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060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Souligne en bleu les groupes de mots qui indiquent le moment et en vert les groupes de mots qui indiquent le lieu.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3">
              <a:lnSpc>
                <a:spcPct val="150000"/>
              </a:lnSpc>
            </a:pPr>
            <a:r>
              <a:rPr lang="fr-FR" sz="1900" dirty="0" smtClean="0"/>
              <a:t>Quand   </a:t>
            </a:r>
            <a:r>
              <a:rPr lang="fr-FR" sz="1900" dirty="0"/>
              <a:t>Fang   et   moi,   nous   serons   grands,   nous   irons   en   Chine,   à   </a:t>
            </a:r>
            <a:r>
              <a:rPr lang="fr-FR" sz="1900" dirty="0" err="1"/>
              <a:t>Shenzen</a:t>
            </a:r>
            <a:r>
              <a:rPr lang="fr-FR" sz="1900" dirty="0"/>
              <a:t>,   au   bord   de   la   mer.   Nous   partirons   en   train,   comme   ça,   nous   pourrons   traverser   beaucoup   de   pays.   Non,   nous   prendrons   plutôt   l’avion   car   nous   n’aurons   pas   de   temps   à   perdre   !   Nous   atterrirons   dans   la   ville   de   Fang.   Là,   nous   choisirons   notre   maison   :   une   grande   résidence   traditionnelle   avec   son   jardin   chinois.</a:t>
            </a:r>
          </a:p>
          <a:p>
            <a:pPr lvl="3">
              <a:lnSpc>
                <a:spcPct val="150000"/>
              </a:lnSpc>
            </a:pPr>
            <a:r>
              <a:rPr lang="fr-FR" sz="1900" dirty="0"/>
              <a:t>En   Chine,   nous   aurons   envie   de   tout   découvrir.   Nous   jouerons   au   </a:t>
            </a:r>
            <a:r>
              <a:rPr lang="fr-FR" sz="1900" dirty="0" err="1"/>
              <a:t>mah-jong</a:t>
            </a:r>
            <a:r>
              <a:rPr lang="fr-FR" sz="1900" dirty="0"/>
              <a:t>   et   nous   mangerons   des   spécialités   chinoises   :   des   raviolis   aux   crevettes,   de   la   bouillie   de   riz,   des   brioches   à   la   crème…   Nous   utiliserons   des   baguettes   pour   manger,   ce   sera   drôle   !   En   été,   nous   dégusterons   des   litchis.   Nous   gouterons   à   toutes   sortes   de   thé.   Au   moment   de   la   fête   nationale,   en   octobre,   nous   irons   au   parc   de   </a:t>
            </a:r>
            <a:r>
              <a:rPr lang="fr-FR" sz="1900" dirty="0" err="1"/>
              <a:t>Lushan</a:t>
            </a:r>
            <a:r>
              <a:rPr lang="fr-FR" sz="1900" dirty="0"/>
              <a:t>   et   nous   verrons   la   grande   cascade.   Pour   l’admirer,   nous   descendrons   plus   de   mille   marches   !</a:t>
            </a:r>
            <a:endParaRPr lang="fr-FR" sz="1900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030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 rot="20759357">
            <a:off x="2222161" y="1746715"/>
            <a:ext cx="18531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latin typeface="Lilly" pitchFamily="2" charset="0"/>
              </a:rPr>
              <a:t>S 1</a:t>
            </a:r>
          </a:p>
          <a:p>
            <a:pPr algn="ctr"/>
            <a:r>
              <a:rPr lang="fr-FR" sz="4000" dirty="0" smtClean="0">
                <a:latin typeface="Lilly" pitchFamily="2" charset="0"/>
              </a:rPr>
              <a:t>Jour</a:t>
            </a:r>
            <a:endParaRPr lang="fr-FR" sz="4000" dirty="0" smtClean="0">
              <a:latin typeface="Lilly" pitchFamily="2" charset="0"/>
            </a:endParaRPr>
          </a:p>
          <a:p>
            <a:pPr algn="ctr"/>
            <a:r>
              <a:rPr lang="fr-FR" sz="4000" dirty="0" smtClean="0">
                <a:latin typeface="Lilly" pitchFamily="2" charset="0"/>
              </a:rPr>
              <a:t>2</a:t>
            </a:r>
            <a:endParaRPr lang="fr-FR" sz="40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26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les phases suivantes – Compléter avec les étiquettes mots)</a:t>
            </a:r>
          </a:p>
          <a:p>
            <a:endParaRPr lang="fr-FR" dirty="0"/>
          </a:p>
          <a:p>
            <a:r>
              <a:rPr lang="fr-FR" dirty="0" smtClean="0"/>
              <a:t>* Analyse fonctionnelle de phrases : sujet / verbe / infinitif</a:t>
            </a:r>
            <a:endParaRPr lang="fr-FR" dirty="0" smtClean="0"/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En Chine, Fang et son ami joueront au </a:t>
            </a:r>
            <a:r>
              <a:rPr lang="fr-FR" dirty="0" err="1" smtClean="0"/>
              <a:t>mah-jong</a:t>
            </a:r>
            <a:r>
              <a:rPr lang="fr-FR" dirty="0" smtClean="0"/>
              <a:t>.</a:t>
            </a:r>
            <a:endParaRPr lang="fr-FR" dirty="0" smtClean="0"/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J’aurais des baguettes pour manger.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Hier, Tom a raconté son voyage en Chine.</a:t>
            </a:r>
            <a:endParaRPr lang="fr-FR" dirty="0" smtClean="0"/>
          </a:p>
          <a:p>
            <a:endParaRPr lang="fr-FR" dirty="0"/>
          </a:p>
          <a:p>
            <a:endParaRPr lang="fr-FR" dirty="0"/>
          </a:p>
          <a:p>
            <a:r>
              <a:rPr lang="fr-FR" dirty="0" smtClean="0"/>
              <a:t>* Phrases interrogatives :</a:t>
            </a:r>
            <a:endParaRPr lang="fr-FR" dirty="0" smtClean="0"/>
          </a:p>
          <a:p>
            <a:r>
              <a:rPr lang="fr-FR" dirty="0">
                <a:sym typeface="Symbol"/>
              </a:rPr>
              <a:t></a:t>
            </a:r>
            <a:r>
              <a:rPr lang="fr-FR" dirty="0"/>
              <a:t> Transformer </a:t>
            </a:r>
            <a:r>
              <a:rPr lang="fr-FR" dirty="0" smtClean="0"/>
              <a:t>en utilisant « est-ce que » :</a:t>
            </a:r>
          </a:p>
          <a:p>
            <a:pPr lvl="1"/>
            <a:r>
              <a:rPr lang="fr-FR" dirty="0" smtClean="0"/>
              <a:t>Nous irons visiter le parc de </a:t>
            </a:r>
            <a:r>
              <a:rPr lang="fr-FR" dirty="0" err="1" smtClean="0"/>
              <a:t>Lushan</a:t>
            </a:r>
            <a:r>
              <a:rPr lang="fr-FR" dirty="0" smtClean="0"/>
              <a:t>.</a:t>
            </a:r>
          </a:p>
          <a:p>
            <a:r>
              <a:rPr lang="fr-FR" dirty="0">
                <a:sym typeface="Symbol"/>
              </a:rPr>
              <a:t></a:t>
            </a:r>
            <a:r>
              <a:rPr lang="fr-FR" dirty="0"/>
              <a:t> Transformer </a:t>
            </a:r>
            <a:r>
              <a:rPr lang="fr-FR" dirty="0" smtClean="0"/>
              <a:t>en inversant le sujet et le verbe :</a:t>
            </a:r>
          </a:p>
          <a:p>
            <a:pPr lvl="1"/>
            <a:r>
              <a:rPr lang="fr-FR" dirty="0" smtClean="0"/>
              <a:t>Nous mangerons des spécialités chinoises.</a:t>
            </a:r>
            <a:endParaRPr lang="fr-FR" dirty="0"/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060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 CE1 - Prérempli</Template>
  <TotalTime>93</TotalTime>
  <Words>1345</Words>
  <Application>Microsoft Office PowerPoint</Application>
  <PresentationFormat>Personnalisé</PresentationFormat>
  <Paragraphs>168</Paragraphs>
  <Slides>29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0" baseType="lpstr">
      <vt:lpstr>Faire de la grammaire au CE1 - Prérempli</vt:lpstr>
      <vt:lpstr>Présentation PowerPoint</vt:lpstr>
      <vt:lpstr>Présentation PowerPoint</vt:lpstr>
      <vt:lpstr>Présentation PowerPoint</vt:lpstr>
      <vt:lpstr>Quand nous serons grands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</cp:lastModifiedBy>
  <cp:revision>20</cp:revision>
  <dcterms:created xsi:type="dcterms:W3CDTF">2015-06-06T13:08:46Z</dcterms:created>
  <dcterms:modified xsi:type="dcterms:W3CDTF">2015-06-06T14:41:48Z</dcterms:modified>
</cp:coreProperties>
</file>