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65" r:id="rId3"/>
    <p:sldId id="263" r:id="rId4"/>
    <p:sldId id="266" r:id="rId5"/>
    <p:sldId id="267" r:id="rId6"/>
    <p:sldId id="269" r:id="rId7"/>
    <p:sldId id="268" r:id="rId8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FF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Objects="1">
      <p:cViewPr varScale="1">
        <p:scale>
          <a:sx n="100" d="100"/>
          <a:sy n="100" d="100"/>
        </p:scale>
        <p:origin x="-624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88103-CB7A-4EC3-97E2-D9F0DD93545B}" type="datetimeFigureOut">
              <a:rPr lang="fr-FR" smtClean="0"/>
              <a:t>23/06/2015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BDE23-5FD8-45AD-B319-CC4361002E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0614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BDE23-5FD8-45AD-B319-CC4361002E4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722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267" y="106392"/>
            <a:ext cx="8128705" cy="6645216"/>
          </a:xfrm>
          <a:prstGeom prst="rect">
            <a:avLst/>
          </a:prstGeom>
        </p:spPr>
      </p:pic>
      <p:sp>
        <p:nvSpPr>
          <p:cNvPr id="5" name="Espace réservé du contenu 4"/>
          <p:cNvSpPr>
            <a:spLocks noGrp="1"/>
          </p:cNvSpPr>
          <p:nvPr>
            <p:ph sz="quarter" idx="10"/>
          </p:nvPr>
        </p:nvSpPr>
        <p:spPr>
          <a:xfrm>
            <a:off x="1422400" y="549275"/>
            <a:ext cx="6769100" cy="13668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latin typeface="Gabriola" panose="04040605051002020D02" pitchFamily="82" charset="0"/>
              </a:defRPr>
            </a:lvl1pPr>
            <a:lvl2pPr marL="457200" indent="0" algn="ctr">
              <a:buFontTx/>
              <a:buNone/>
              <a:defRPr sz="4000">
                <a:solidFill>
                  <a:schemeClr val="bg1"/>
                </a:solidFill>
                <a:latin typeface="Gabriola" panose="04040605051002020D02" pitchFamily="82" charset="0"/>
              </a:defRPr>
            </a:lvl2pPr>
            <a:lvl3pPr marL="914400" indent="0" algn="ctr">
              <a:buFontTx/>
              <a:buNone/>
              <a:defRPr sz="4000">
                <a:solidFill>
                  <a:schemeClr val="bg1"/>
                </a:solidFill>
                <a:latin typeface="Gabriola" panose="04040605051002020D02" pitchFamily="82" charset="0"/>
              </a:defRPr>
            </a:lvl3pPr>
            <a:lvl4pPr marL="1371600" indent="0" algn="ctr">
              <a:buFontTx/>
              <a:buNone/>
              <a:defRPr sz="4000">
                <a:solidFill>
                  <a:schemeClr val="bg1"/>
                </a:solidFill>
                <a:latin typeface="Gabriola" panose="04040605051002020D02" pitchFamily="82" charset="0"/>
              </a:defRPr>
            </a:lvl4pPr>
            <a:lvl5pPr marL="1828800" indent="0" algn="ctr">
              <a:buFontTx/>
              <a:buNone/>
              <a:defRPr sz="4000">
                <a:solidFill>
                  <a:schemeClr val="bg1"/>
                </a:solidFill>
                <a:latin typeface="Gabriola" panose="04040605051002020D02" pitchFamily="82" charset="0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360969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131763" y="584684"/>
            <a:ext cx="9642475" cy="615742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smtClean="0"/>
              <a:t>Modifiez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smtClean="0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smtClean="0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smtClean="0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  <p:sldLayoutId id="2147483672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Exercices de </a:t>
            </a:r>
            <a:r>
              <a:rPr lang="fr-FR" sz="3600" dirty="0" err="1" smtClean="0">
                <a:solidFill>
                  <a:schemeClr val="bg1"/>
                </a:solidFill>
                <a:latin typeface="Gabriola" panose="04040605051002020D02" pitchFamily="82" charset="0"/>
              </a:rPr>
              <a:t>rebrassage</a:t>
            </a:r>
            <a:endParaRPr lang="fr-FR" sz="36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dernière semaine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18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FR" dirty="0" smtClean="0"/>
              <a:t>Transformation singulier / pluriel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212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Mets le groupe souligné au pluriel. Pense à faire tous les changements.</a:t>
            </a:r>
          </a:p>
          <a:p>
            <a:pPr marL="720000" lvl="1" indent="-360000">
              <a:buSzPct val="80000"/>
              <a:buFont typeface="+mj-lt"/>
              <a:buAutoNum type="arabicParenR"/>
            </a:pPr>
            <a:r>
              <a:rPr lang="fr-FR" u="sng" dirty="0" smtClean="0"/>
              <a:t>La </a:t>
            </a:r>
            <a:r>
              <a:rPr lang="fr-FR" u="sng" dirty="0" err="1" smtClean="0"/>
              <a:t>²petite</a:t>
            </a:r>
            <a:r>
              <a:rPr lang="fr-FR" u="sng" dirty="0" smtClean="0"/>
              <a:t> </a:t>
            </a:r>
            <a:r>
              <a:rPr lang="fr-FR" u="sng" dirty="0" err="1" smtClean="0"/>
              <a:t>²grenouille</a:t>
            </a:r>
            <a:r>
              <a:rPr lang="fr-FR" dirty="0" smtClean="0"/>
              <a:t> </a:t>
            </a:r>
            <a:r>
              <a:rPr lang="fr-FR" dirty="0" err="1" smtClean="0"/>
              <a:t>²plonge</a:t>
            </a:r>
            <a:r>
              <a:rPr lang="fr-FR" dirty="0" smtClean="0"/>
              <a:t> </a:t>
            </a:r>
            <a:r>
              <a:rPr lang="fr-FR" dirty="0" err="1" smtClean="0"/>
              <a:t>²dan</a:t>
            </a:r>
            <a:r>
              <a:rPr lang="fr-FR" dirty="0" smtClean="0"/>
              <a:t>$ ²l’étang.</a:t>
            </a:r>
          </a:p>
          <a:p>
            <a:pPr marL="720000" lvl="1" indent="-360000">
              <a:buSzPct val="80000"/>
              <a:buFont typeface="+mj-lt"/>
              <a:buAutoNum type="arabicParenR"/>
            </a:pPr>
            <a:r>
              <a:rPr lang="fr-FR" u="sng" dirty="0" err="1" smtClean="0"/>
              <a:t>M²on</a:t>
            </a:r>
            <a:r>
              <a:rPr lang="fr-FR" u="sng" dirty="0" smtClean="0"/>
              <a:t> meilleur </a:t>
            </a:r>
            <a:r>
              <a:rPr lang="fr-FR" u="sng" dirty="0" err="1" smtClean="0"/>
              <a:t>²ami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²fêté</a:t>
            </a:r>
            <a:r>
              <a:rPr lang="fr-FR" dirty="0" smtClean="0"/>
              <a:t> </a:t>
            </a:r>
            <a:r>
              <a:rPr lang="fr-FR" dirty="0" err="1" smtClean="0"/>
              <a:t>²son</a:t>
            </a:r>
            <a:r>
              <a:rPr lang="fr-FR" dirty="0" smtClean="0"/>
              <a:t> </a:t>
            </a:r>
            <a:r>
              <a:rPr lang="fr-FR" dirty="0" err="1" smtClean="0"/>
              <a:t>²anniversaire</a:t>
            </a:r>
            <a:r>
              <a:rPr lang="fr-FR" dirty="0" smtClean="0"/>
              <a:t>.</a:t>
            </a:r>
          </a:p>
          <a:p>
            <a:pPr marL="720000" lvl="1" indent="-360000">
              <a:buSzPct val="80000"/>
              <a:buFont typeface="+mj-lt"/>
              <a:buAutoNum type="arabicParenR"/>
            </a:pPr>
            <a:r>
              <a:rPr lang="fr-FR" u="sng" dirty="0" smtClean="0"/>
              <a:t>Le </a:t>
            </a:r>
            <a:r>
              <a:rPr lang="fr-FR" u="sng" dirty="0" err="1" smtClean="0"/>
              <a:t>²beau</a:t>
            </a:r>
            <a:r>
              <a:rPr lang="fr-FR" u="sng" dirty="0" smtClean="0"/>
              <a:t> </a:t>
            </a:r>
            <a:r>
              <a:rPr lang="fr-FR" u="sng" dirty="0" err="1" smtClean="0"/>
              <a:t>²rossignol</a:t>
            </a:r>
            <a:r>
              <a:rPr lang="fr-FR" dirty="0" smtClean="0"/>
              <a:t> </a:t>
            </a:r>
            <a:r>
              <a:rPr lang="fr-FR" dirty="0" err="1" smtClean="0"/>
              <a:t>²chantait</a:t>
            </a:r>
            <a:r>
              <a:rPr lang="fr-FR" dirty="0" smtClean="0"/>
              <a:t> </a:t>
            </a:r>
            <a:r>
              <a:rPr lang="fr-FR" dirty="0" err="1" smtClean="0"/>
              <a:t>²chaque</a:t>
            </a:r>
            <a:r>
              <a:rPr lang="fr-FR" dirty="0" smtClean="0"/>
              <a:t> matin.</a:t>
            </a:r>
          </a:p>
          <a:p>
            <a:pPr marL="720000" lvl="1" indent="-360000">
              <a:buSzPct val="80000"/>
              <a:buFont typeface="+mj-lt"/>
              <a:buAutoNum type="arabicParenR"/>
            </a:pPr>
            <a:r>
              <a:rPr lang="fr-FR" u="sng" dirty="0" smtClean="0"/>
              <a:t>L’</a:t>
            </a:r>
            <a:r>
              <a:rPr lang="fr-FR" u="sng" dirty="0" err="1" smtClean="0"/>
              <a:t>²orage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 éclaté en </a:t>
            </a:r>
            <a:r>
              <a:rPr lang="fr-FR" dirty="0" err="1" smtClean="0"/>
              <a:t>²fin</a:t>
            </a:r>
            <a:r>
              <a:rPr lang="fr-FR" dirty="0" smtClean="0"/>
              <a:t> ²d’</a:t>
            </a:r>
            <a:r>
              <a:rPr lang="fr-FR" dirty="0" err="1" smtClean="0"/>
              <a:t>²aprè</a:t>
            </a:r>
            <a:r>
              <a:rPr lang="fr-FR" dirty="0" smtClean="0"/>
              <a:t>$-midi.</a:t>
            </a:r>
          </a:p>
          <a:p>
            <a:pPr marL="720000" lvl="1" indent="-360000">
              <a:buSzPct val="80000"/>
              <a:buFont typeface="+mj-lt"/>
              <a:buAutoNum type="arabicParenR"/>
            </a:pPr>
            <a:r>
              <a:rPr lang="fr-FR" u="sng" dirty="0" err="1" smtClean="0"/>
              <a:t>C²ette</a:t>
            </a:r>
            <a:r>
              <a:rPr lang="fr-FR" u="sng" dirty="0" smtClean="0"/>
              <a:t> nouvelle </a:t>
            </a:r>
            <a:r>
              <a:rPr lang="fr-FR" u="sng" dirty="0" err="1" smtClean="0"/>
              <a:t>²fusée</a:t>
            </a:r>
            <a:r>
              <a:rPr lang="fr-FR" dirty="0" smtClean="0"/>
              <a:t> </a:t>
            </a:r>
            <a:r>
              <a:rPr lang="fr-FR" dirty="0" err="1" smtClean="0"/>
              <a:t>²décollera</a:t>
            </a:r>
            <a:r>
              <a:rPr lang="fr-FR" dirty="0" smtClean="0"/>
              <a:t> </a:t>
            </a:r>
            <a:r>
              <a:rPr lang="fr-FR" dirty="0" err="1" smtClean="0"/>
              <a:t>²demain</a:t>
            </a:r>
            <a:r>
              <a:rPr lang="fr-FR" dirty="0" smtClean="0"/>
              <a:t> matin.</a:t>
            </a:r>
          </a:p>
          <a:p>
            <a:pPr>
              <a:buSzPct val="80000"/>
            </a:pPr>
            <a:r>
              <a:rPr lang="fr-FR" dirty="0"/>
              <a:t>Mets le groupe souligné au s</a:t>
            </a:r>
            <a:r>
              <a:rPr lang="fr-FR" dirty="0" smtClean="0"/>
              <a:t>ingulier. </a:t>
            </a:r>
            <a:r>
              <a:rPr lang="fr-FR" dirty="0"/>
              <a:t>Pense à faire tous les changements.</a:t>
            </a:r>
          </a:p>
          <a:p>
            <a:pPr marL="720000" lvl="1" indent="-360000">
              <a:buSzPct val="80000"/>
              <a:buFont typeface="+mj-lt"/>
              <a:buAutoNum type="arabicParenR"/>
            </a:pPr>
            <a:r>
              <a:rPr lang="fr-FR" u="sng" dirty="0" err="1"/>
              <a:t>N²o</a:t>
            </a:r>
            <a:r>
              <a:rPr lang="fr-FR" u="sng" dirty="0"/>
              <a:t>$ nouveaux voisin$</a:t>
            </a:r>
            <a:r>
              <a:rPr lang="fr-FR" dirty="0"/>
              <a:t> </a:t>
            </a:r>
            <a:r>
              <a:rPr lang="fr-FR" dirty="0" err="1"/>
              <a:t>²ont</a:t>
            </a:r>
            <a:r>
              <a:rPr lang="fr-FR" dirty="0"/>
              <a:t> </a:t>
            </a:r>
            <a:r>
              <a:rPr lang="fr-FR" dirty="0" err="1"/>
              <a:t>²organisé</a:t>
            </a:r>
            <a:r>
              <a:rPr lang="fr-FR" dirty="0"/>
              <a:t> </a:t>
            </a:r>
            <a:r>
              <a:rPr lang="fr-FR" dirty="0" err="1"/>
              <a:t>²un</a:t>
            </a:r>
            <a:r>
              <a:rPr lang="fr-FR" dirty="0"/>
              <a:t> </a:t>
            </a:r>
            <a:r>
              <a:rPr lang="fr-FR" dirty="0" err="1"/>
              <a:t>²piquenique</a:t>
            </a:r>
            <a:r>
              <a:rPr lang="fr-FR" dirty="0"/>
              <a:t>.</a:t>
            </a:r>
          </a:p>
          <a:p>
            <a:pPr marL="720000" lvl="1" indent="-360000">
              <a:buSzPct val="80000"/>
              <a:buFont typeface="+mj-lt"/>
              <a:buAutoNum type="arabicParenR"/>
            </a:pPr>
            <a:r>
              <a:rPr lang="fr-FR" u="sng" dirty="0"/>
              <a:t>Le$ école$ </a:t>
            </a:r>
            <a:r>
              <a:rPr lang="fr-FR" u="sng" dirty="0" err="1"/>
              <a:t>²de</a:t>
            </a:r>
            <a:r>
              <a:rPr lang="fr-FR" u="sng" dirty="0"/>
              <a:t> </a:t>
            </a:r>
            <a:r>
              <a:rPr lang="fr-FR" u="sng" dirty="0" err="1"/>
              <a:t>²la</a:t>
            </a:r>
            <a:r>
              <a:rPr lang="fr-FR" u="sng" dirty="0"/>
              <a:t> ville</a:t>
            </a:r>
            <a:r>
              <a:rPr lang="fr-FR" dirty="0"/>
              <a:t> </a:t>
            </a:r>
            <a:r>
              <a:rPr lang="fr-FR" dirty="0" err="1"/>
              <a:t>²préparaient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²carnaval</a:t>
            </a:r>
            <a:r>
              <a:rPr lang="fr-FR" dirty="0"/>
              <a:t>.</a:t>
            </a:r>
          </a:p>
          <a:p>
            <a:pPr marL="720000" lvl="1" indent="-360000">
              <a:buSzPct val="80000"/>
              <a:buFont typeface="+mj-lt"/>
              <a:buAutoNum type="arabicParenR"/>
            </a:pPr>
            <a:r>
              <a:rPr lang="fr-FR" u="sng" dirty="0" err="1"/>
              <a:t>C²e</a:t>
            </a:r>
            <a:r>
              <a:rPr lang="fr-FR" u="sng" dirty="0"/>
              <a:t>$ magnifique$ </a:t>
            </a:r>
            <a:r>
              <a:rPr lang="fr-FR" u="sng" dirty="0" err="1"/>
              <a:t>²fleur</a:t>
            </a:r>
            <a:r>
              <a:rPr lang="fr-FR" u="sng" dirty="0"/>
              <a:t>$ </a:t>
            </a:r>
            <a:r>
              <a:rPr lang="fr-FR" u="sng" dirty="0" err="1"/>
              <a:t>²jaune</a:t>
            </a:r>
            <a:r>
              <a:rPr lang="fr-FR" u="sng" dirty="0"/>
              <a:t>$</a:t>
            </a:r>
            <a:r>
              <a:rPr lang="fr-FR" dirty="0"/>
              <a:t> </a:t>
            </a:r>
            <a:r>
              <a:rPr lang="fr-FR" dirty="0" err="1"/>
              <a:t>²faneront</a:t>
            </a:r>
            <a:r>
              <a:rPr lang="fr-FR" dirty="0"/>
              <a:t> </a:t>
            </a:r>
            <a:r>
              <a:rPr lang="fr-FR" dirty="0" err="1"/>
              <a:t>²trè</a:t>
            </a:r>
            <a:r>
              <a:rPr lang="fr-FR" dirty="0"/>
              <a:t>$ vite.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9" y="4077072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221" y="2263628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221" y="3365257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2330" y="3950425"/>
            <a:ext cx="508221" cy="58516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9" y="584199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FR" dirty="0" smtClean="0"/>
              <a:t>Le passé composé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262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la phrase au passé composé :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FR" dirty="0" smtClean="0"/>
              <a:t>Aujourd’hui, elle </a:t>
            </a:r>
            <a:r>
              <a:rPr lang="fr-FR" dirty="0"/>
              <a:t>prépare une carte de vœu. </a:t>
            </a:r>
            <a:r>
              <a:rPr lang="fr-FR" dirty="0"/>
              <a:t>Elle dessine un joli cœur. </a:t>
            </a:r>
            <a:r>
              <a:rPr lang="fr-FR" dirty="0"/>
              <a:t>Puis elle décore tout autour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ym typeface="Wingdings" panose="05000000000000000000" pitchFamily="2" charset="2"/>
              </a:rPr>
              <a:t>H²ier</a:t>
            </a:r>
            <a:r>
              <a:rPr lang="fr-FR" dirty="0" smtClean="0">
                <a:sym typeface="Wingdings" panose="05000000000000000000" pitchFamily="2" charset="2"/>
              </a:rPr>
              <a:t>, elle … </a:t>
            </a: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/>
              <a:t>Transforme </a:t>
            </a:r>
            <a:r>
              <a:rPr lang="fr-FR" dirty="0" smtClean="0"/>
              <a:t>cette nouvelle phrase en utilisant le pronom proposé :</a:t>
            </a:r>
            <a:endParaRPr lang="fr-FR" dirty="0"/>
          </a:p>
          <a:p>
            <a:pPr lvl="1"/>
            <a:r>
              <a:rPr lang="fr-FR" dirty="0" err="1" smtClean="0"/>
              <a:t>H²ier</a:t>
            </a:r>
            <a:r>
              <a:rPr lang="fr-FR" dirty="0" smtClean="0"/>
              <a:t>, elle$ … </a:t>
            </a:r>
          </a:p>
          <a:p>
            <a:pPr lvl="1"/>
            <a:r>
              <a:rPr lang="fr-FR" dirty="0" err="1" smtClean="0"/>
              <a:t>H²ier</a:t>
            </a:r>
            <a:r>
              <a:rPr lang="fr-FR" dirty="0" smtClean="0"/>
              <a:t>, </a:t>
            </a:r>
            <a:r>
              <a:rPr lang="fr-FR" dirty="0" err="1" smtClean="0"/>
              <a:t>²j</a:t>
            </a:r>
            <a:r>
              <a:rPr lang="fr-FR" dirty="0" smtClean="0"/>
              <a:t>’ … </a:t>
            </a:r>
          </a:p>
          <a:p>
            <a:pPr lvl="1"/>
            <a:r>
              <a:rPr lang="fr-FR" dirty="0" err="1" smtClean="0"/>
              <a:t>H²ier</a:t>
            </a:r>
            <a:r>
              <a:rPr lang="fr-FR" dirty="0" smtClean="0"/>
              <a:t>, </a:t>
            </a:r>
            <a:r>
              <a:rPr lang="fr-FR" dirty="0" err="1" smtClean="0"/>
              <a:t>vou</a:t>
            </a:r>
            <a:r>
              <a:rPr lang="fr-FR" dirty="0" smtClean="0"/>
              <a:t>$ …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9" y="584199"/>
            <a:ext cx="469353" cy="58516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71" y="2592336"/>
            <a:ext cx="508221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4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FR" dirty="0" smtClean="0"/>
              <a:t>Le futur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838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la phrase au futur :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FR" dirty="0" smtClean="0"/>
              <a:t>Elle est en vacances. Elle joue beaucoup, alors elle a souvent soif.</a:t>
            </a: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 Demain, elle … </a:t>
            </a: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/>
              <a:t>Transforme </a:t>
            </a:r>
            <a:r>
              <a:rPr lang="fr-FR" dirty="0" smtClean="0"/>
              <a:t>cette nouvelle phrase en utilisant le pronom proposé :</a:t>
            </a:r>
            <a:endParaRPr lang="fr-FR" dirty="0"/>
          </a:p>
          <a:p>
            <a:pPr lvl="1"/>
            <a:r>
              <a:rPr lang="fr-FR" dirty="0" smtClean="0"/>
              <a:t>Demain, </a:t>
            </a:r>
            <a:r>
              <a:rPr lang="fr-FR" dirty="0" err="1" smtClean="0"/>
              <a:t>nou</a:t>
            </a:r>
            <a:r>
              <a:rPr lang="fr-FR" dirty="0" smtClean="0"/>
              <a:t>$ …</a:t>
            </a:r>
          </a:p>
          <a:p>
            <a:pPr lvl="1"/>
            <a:r>
              <a:rPr lang="fr-FR" dirty="0"/>
              <a:t>Demain, </a:t>
            </a:r>
            <a:r>
              <a:rPr lang="fr-FR" dirty="0" err="1" smtClean="0"/>
              <a:t>²tu</a:t>
            </a:r>
            <a:r>
              <a:rPr lang="fr-FR" dirty="0" smtClean="0"/>
              <a:t> …</a:t>
            </a:r>
            <a:endParaRPr lang="fr-FR" dirty="0"/>
          </a:p>
          <a:p>
            <a:pPr lvl="1"/>
            <a:r>
              <a:rPr lang="fr-FR" dirty="0"/>
              <a:t>Demain, </a:t>
            </a:r>
            <a:r>
              <a:rPr lang="fr-FR" dirty="0" smtClean="0"/>
              <a:t>elle$ …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9" y="584199"/>
            <a:ext cx="469353" cy="58516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71" y="2276872"/>
            <a:ext cx="508221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Vier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Vierge</Template>
  <TotalTime>40</TotalTime>
  <Words>224</Words>
  <Application>Microsoft Office PowerPoint</Application>
  <PresentationFormat>Personnalisé</PresentationFormat>
  <Paragraphs>32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Faire de la grammaire au CE1 - Vierge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8</cp:revision>
  <dcterms:created xsi:type="dcterms:W3CDTF">2015-06-23T18:25:34Z</dcterms:created>
  <dcterms:modified xsi:type="dcterms:W3CDTF">2015-06-23T19:06:16Z</dcterms:modified>
</cp:coreProperties>
</file>