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75" r:id="rId5"/>
    <p:sldId id="272" r:id="rId6"/>
    <p:sldId id="278" r:id="rId7"/>
    <p:sldId id="270" r:id="rId8"/>
    <p:sldId id="276" r:id="rId9"/>
    <p:sldId id="271" r:id="rId10"/>
    <p:sldId id="277" r:id="rId11"/>
    <p:sldId id="265" r:id="rId12"/>
    <p:sldId id="260" r:id="rId13"/>
    <p:sldId id="264" r:id="rId14"/>
    <p:sldId id="261" r:id="rId15"/>
    <p:sldId id="273" r:id="rId16"/>
  </p:sldIdLst>
  <p:sldSz cx="9901238"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9F5FCF"/>
    <a:srgbClr val="339966"/>
    <a:srgbClr val="339933"/>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Objects="1">
      <p:cViewPr varScale="1">
        <p:scale>
          <a:sx n="94" d="100"/>
          <a:sy n="94" d="100"/>
        </p:scale>
        <p:origin x="-802" y="-77"/>
      </p:cViewPr>
      <p:guideLst>
        <p:guide orient="horz" pos="368"/>
        <p:guide pos="61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7540" y="115892"/>
            <a:ext cx="6646159" cy="6626221"/>
          </a:xfrm>
          <a:prstGeom prst="rect">
            <a:avLst/>
          </a:prstGeom>
        </p:spPr>
      </p:pic>
    </p:spTree>
    <p:extLst>
      <p:ext uri="{BB962C8B-B14F-4D97-AF65-F5344CB8AC3E}">
        <p14:creationId xmlns:p14="http://schemas.microsoft.com/office/powerpoint/2010/main" val="27313093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our 1">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0330" y="115888"/>
            <a:ext cx="6680579" cy="6612670"/>
          </a:xfrm>
          <a:prstGeom prst="rect">
            <a:avLst/>
          </a:prstGeom>
        </p:spPr>
      </p:pic>
    </p:spTree>
    <p:extLst>
      <p:ext uri="{BB962C8B-B14F-4D97-AF65-F5344CB8AC3E}">
        <p14:creationId xmlns:p14="http://schemas.microsoft.com/office/powerpoint/2010/main" val="29308979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4" name="ZoneTexte 3"/>
          <p:cNvSpPr txBox="1"/>
          <p:nvPr userDrawn="1"/>
        </p:nvSpPr>
        <p:spPr>
          <a:xfrm>
            <a:off x="125412" y="115888"/>
            <a:ext cx="9648825" cy="630000"/>
          </a:xfrm>
          <a:prstGeom prst="rect">
            <a:avLst/>
          </a:prstGeom>
          <a:ln w="12700"/>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marL="3175" lvl="3" indent="0" algn="ctr"/>
            <a:endParaRPr lang="fr-FR" sz="3000" dirty="0">
              <a:latin typeface="Androgyne" pitchFamily="82" charset="0"/>
            </a:endParaRPr>
          </a:p>
        </p:txBody>
      </p:sp>
      <p:sp>
        <p:nvSpPr>
          <p:cNvPr id="3" name="Arrondir un rectangle avec un coin diagonal 2"/>
          <p:cNvSpPr/>
          <p:nvPr userDrawn="1"/>
        </p:nvSpPr>
        <p:spPr>
          <a:xfrm>
            <a:off x="233363" y="250888"/>
            <a:ext cx="1949063" cy="360000"/>
          </a:xfrm>
          <a:prstGeom prst="round2DiagRect">
            <a:avLst>
              <a:gd name="adj1" fmla="val 27250"/>
              <a:gd name="adj2" fmla="val 0"/>
            </a:avLst>
          </a:prstGeom>
          <a:solidFill>
            <a:schemeClr val="bg1"/>
          </a:soli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solidFill>
                  <a:srgbClr val="0070C0"/>
                </a:solidFill>
              </a:rPr>
              <a:t>Le texte</a:t>
            </a:r>
            <a:endParaRPr lang="fr-FR" dirty="0">
              <a:solidFill>
                <a:srgbClr val="0070C0"/>
              </a:solidFill>
            </a:endParaRPr>
          </a:p>
        </p:txBody>
      </p:sp>
      <p:sp>
        <p:nvSpPr>
          <p:cNvPr id="6" name="Titre 5"/>
          <p:cNvSpPr>
            <a:spLocks noGrp="1"/>
          </p:cNvSpPr>
          <p:nvPr>
            <p:ph type="title"/>
          </p:nvPr>
        </p:nvSpPr>
        <p:spPr>
          <a:xfrm>
            <a:off x="2182426" y="26824"/>
            <a:ext cx="7591812" cy="699782"/>
          </a:xfrm>
          <a:prstGeom prst="rect">
            <a:avLst/>
          </a:prstGeom>
        </p:spPr>
        <p:txBody>
          <a:bodyPr anchor="ctr" anchorCtr="0"/>
          <a:lstStyle>
            <a:lvl1pPr>
              <a:defRPr sz="4000">
                <a:solidFill>
                  <a:srgbClr val="0070C0"/>
                </a:solidFill>
                <a:latin typeface="Gabriola" panose="04040605051002020D02" pitchFamily="82" charset="0"/>
              </a:defRPr>
            </a:lvl1pPr>
          </a:lstStyle>
          <a:p>
            <a:r>
              <a:rPr lang="fr-FR" smtClean="0"/>
              <a:t>Modifiez le style du titre</a:t>
            </a:r>
            <a:endParaRPr lang="fr-FR" dirty="0"/>
          </a:p>
        </p:txBody>
      </p:sp>
      <p:sp>
        <p:nvSpPr>
          <p:cNvPr id="8" name="Espace réservé du texte 7"/>
          <p:cNvSpPr>
            <a:spLocks noGrp="1"/>
          </p:cNvSpPr>
          <p:nvPr>
            <p:ph type="body" sz="quarter" idx="10"/>
          </p:nvPr>
        </p:nvSpPr>
        <p:spPr>
          <a:xfrm>
            <a:off x="125412" y="836712"/>
            <a:ext cx="9648825" cy="5905401"/>
          </a:xfrm>
          <a:prstGeom prst="rect">
            <a:avLst/>
          </a:prstGeom>
          <a:ln w="25400">
            <a:solidFill>
              <a:schemeClr val="accent1"/>
            </a:solidFill>
          </a:ln>
        </p:spPr>
        <p:txBody>
          <a:bodyPr/>
          <a:lstStyle>
            <a:lvl1pPr marL="0" indent="0" algn="just">
              <a:lnSpc>
                <a:spcPct val="150000"/>
              </a:lnSpc>
              <a:spcBef>
                <a:spcPts val="0"/>
              </a:spcBef>
              <a:buFontTx/>
              <a:buNone/>
              <a:defRPr sz="2000" b="1"/>
            </a:lvl1pPr>
            <a:lvl2pPr marL="0" indent="0" algn="just">
              <a:lnSpc>
                <a:spcPct val="150000"/>
              </a:lnSpc>
              <a:spcBef>
                <a:spcPts val="0"/>
              </a:spcBef>
              <a:buFontTx/>
              <a:buNone/>
              <a:defRPr sz="2000" b="1"/>
            </a:lvl2pPr>
            <a:lvl3pPr marL="0" indent="0" algn="just">
              <a:lnSpc>
                <a:spcPct val="150000"/>
              </a:lnSpc>
              <a:spcBef>
                <a:spcPts val="0"/>
              </a:spcBef>
              <a:buFontTx/>
              <a:buNone/>
              <a:defRPr sz="2000" b="1"/>
            </a:lvl3pPr>
            <a:lvl4pPr marL="0" indent="0" algn="just">
              <a:lnSpc>
                <a:spcPct val="150000"/>
              </a:lnSpc>
              <a:spcBef>
                <a:spcPts val="0"/>
              </a:spcBef>
              <a:buFontTx/>
              <a:buNone/>
              <a:defRPr sz="2000" b="1"/>
            </a:lvl4pPr>
            <a:lvl5pPr marL="0" indent="0" algn="just">
              <a:lnSpc>
                <a:spcPct val="150000"/>
              </a:lnSpc>
              <a:spcBef>
                <a:spcPts val="0"/>
              </a:spcBef>
              <a:buFontTx/>
              <a:buNone/>
              <a:defRPr sz="2000" b="1"/>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1279080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l - Maitresse">
    <p:spTree>
      <p:nvGrpSpPr>
        <p:cNvPr id="1" name=""/>
        <p:cNvGrpSpPr/>
        <p:nvPr/>
      </p:nvGrpSpPr>
      <p:grpSpPr>
        <a:xfrm>
          <a:off x="0" y="0"/>
          <a:ext cx="0" cy="0"/>
          <a:chOff x="0" y="0"/>
          <a:chExt cx="0" cy="0"/>
        </a:xfrm>
      </p:grpSpPr>
      <p:sp>
        <p:nvSpPr>
          <p:cNvPr id="3" name="Arrondir un rectangle avec un coin diagonal 2"/>
          <p:cNvSpPr/>
          <p:nvPr userDrawn="1"/>
        </p:nvSpPr>
        <p:spPr>
          <a:xfrm>
            <a:off x="129600" y="129600"/>
            <a:ext cx="1949063" cy="360000"/>
          </a:xfrm>
          <a:prstGeom prst="round2DiagRect">
            <a:avLst>
              <a:gd name="adj1" fmla="val 27250"/>
              <a:gd name="adj2" fmla="val 0"/>
            </a:avLst>
          </a:prstGeom>
          <a:solidFill>
            <a:schemeClr val="bg1"/>
          </a:solidFill>
          <a:ln w="25400">
            <a:solidFill>
              <a:srgbClr val="00B050"/>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solidFill>
                  <a:srgbClr val="339966"/>
                </a:solidFill>
              </a:rPr>
              <a:t>Collectif</a:t>
            </a:r>
            <a:endParaRPr lang="fr-FR" dirty="0">
              <a:solidFill>
                <a:srgbClr val="339966"/>
              </a:solidFill>
            </a:endParaRPr>
          </a:p>
        </p:txBody>
      </p:sp>
      <p:sp>
        <p:nvSpPr>
          <p:cNvPr id="4" name="Rogner un rectangle avec un coin du même côté 3"/>
          <p:cNvSpPr/>
          <p:nvPr userDrawn="1"/>
        </p:nvSpPr>
        <p:spPr>
          <a:xfrm rot="5400000">
            <a:off x="8517600" y="-759600"/>
            <a:ext cx="360000" cy="2143969"/>
          </a:xfrm>
          <a:prstGeom prst="snip2SameRect">
            <a:avLst>
              <a:gd name="adj1" fmla="val 27956"/>
              <a:gd name="adj2" fmla="val 0"/>
            </a:avLst>
          </a:prstGeom>
          <a:solidFill>
            <a:schemeClr val="bg1"/>
          </a:solidFill>
          <a:ln w="381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dirty="0">
              <a:solidFill>
                <a:schemeClr val="accent3">
                  <a:lumMod val="75000"/>
                </a:schemeClr>
              </a:solidFill>
            </a:endParaRPr>
          </a:p>
        </p:txBody>
      </p:sp>
      <p:sp>
        <p:nvSpPr>
          <p:cNvPr id="6" name="Espace réservé du texte 5"/>
          <p:cNvSpPr>
            <a:spLocks noGrp="1"/>
          </p:cNvSpPr>
          <p:nvPr>
            <p:ph type="body" sz="quarter" idx="10"/>
          </p:nvPr>
        </p:nvSpPr>
        <p:spPr>
          <a:xfrm>
            <a:off x="125413" y="584199"/>
            <a:ext cx="9645960" cy="6157913"/>
          </a:xfrm>
          <a:prstGeom prst="rect">
            <a:avLst/>
          </a:prstGeom>
          <a:ln w="25400">
            <a:solidFill>
              <a:srgbClr val="00B050"/>
            </a:solidFill>
          </a:ln>
        </p:spPr>
        <p:txBody>
          <a:bodyPr/>
          <a:lstStyle>
            <a:lvl1pPr marL="0" indent="0" algn="just" defTabSz="914400" rtl="0" eaLnBrk="1" latinLnBrk="0" hangingPunct="1">
              <a:lnSpc>
                <a:spcPct val="100000"/>
              </a:lnSpc>
              <a:spcBef>
                <a:spcPts val="0"/>
              </a:spcBef>
              <a:buFontTx/>
              <a:buNone/>
              <a:defRPr lang="fr-FR" sz="1800" b="0" kern="1200" dirty="0" smtClean="0">
                <a:solidFill>
                  <a:schemeClr val="tx1"/>
                </a:solidFill>
                <a:latin typeface="+mn-lt"/>
                <a:ea typeface="+mn-ea"/>
                <a:cs typeface="+mn-cs"/>
              </a:defRPr>
            </a:lvl1pPr>
            <a:lvl2pPr marL="0" indent="0" algn="just" defTabSz="914400" rtl="0" eaLnBrk="1" latinLnBrk="0" hangingPunct="1">
              <a:lnSpc>
                <a:spcPct val="100000"/>
              </a:lnSpc>
              <a:spcBef>
                <a:spcPts val="0"/>
              </a:spcBef>
              <a:buFontTx/>
              <a:buNone/>
              <a:defRPr lang="fr-FR" sz="1800" b="0" kern="1200" dirty="0" smtClean="0">
                <a:solidFill>
                  <a:srgbClr val="3333FF"/>
                </a:solidFill>
                <a:latin typeface="Sassoon Infant Std" pitchFamily="34" charset="0"/>
                <a:ea typeface="+mn-ea"/>
                <a:cs typeface="+mn-cs"/>
              </a:defRPr>
            </a:lvl2pPr>
            <a:lvl3pPr marL="0" indent="0" algn="just" defTabSz="914400" rtl="0" eaLnBrk="1" latinLnBrk="0" hangingPunct="1">
              <a:lnSpc>
                <a:spcPct val="200000"/>
              </a:lnSpc>
              <a:spcBef>
                <a:spcPts val="0"/>
              </a:spcBef>
              <a:buFontTx/>
              <a:buNone/>
              <a:defRPr lang="fr-FR" sz="3600" b="0" kern="1200" dirty="0" smtClean="0">
                <a:solidFill>
                  <a:schemeClr val="tx1"/>
                </a:solidFill>
                <a:latin typeface="Ecriture A" pitchFamily="50" charset="0"/>
                <a:ea typeface="+mn-ea"/>
                <a:cs typeface="+mn-cs"/>
              </a:defRPr>
            </a:lvl3pPr>
            <a:lvl4pPr marL="0" indent="0" algn="just" defTabSz="914400" rtl="0" eaLnBrk="1" latinLnBrk="0" hangingPunct="1">
              <a:lnSpc>
                <a:spcPct val="200000"/>
              </a:lnSpc>
              <a:spcBef>
                <a:spcPts val="0"/>
              </a:spcBef>
              <a:buFontTx/>
              <a:buNone/>
              <a:defRPr lang="fr-FR" sz="2600" b="0" kern="1200" dirty="0" smtClean="0">
                <a:solidFill>
                  <a:schemeClr val="tx1"/>
                </a:solidFill>
                <a:latin typeface="Cursive standard" pitchFamily="2" charset="0"/>
                <a:ea typeface="+mn-ea"/>
                <a:cs typeface="+mn-cs"/>
              </a:defRPr>
            </a:lvl4pPr>
            <a:lvl5pPr marL="0" indent="0" algn="just" defTabSz="914400" rtl="0" eaLnBrk="1" latinLnBrk="0" hangingPunct="1">
              <a:lnSpc>
                <a:spcPct val="100000"/>
              </a:lnSpc>
              <a:spcBef>
                <a:spcPts val="0"/>
              </a:spcBef>
              <a:buFontTx/>
              <a:buNone/>
              <a:defRPr lang="fr-FR" sz="2200" b="1" kern="1200" dirty="0">
                <a:solidFill>
                  <a:srgbClr val="00B050"/>
                </a:solidFill>
                <a:latin typeface="Gabriola" panose="04040605051002020D02" pitchFamily="82" charset="0"/>
                <a:ea typeface="+mn-ea"/>
                <a:cs typeface="+mn-cs"/>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texte 7"/>
          <p:cNvSpPr>
            <a:spLocks noGrp="1"/>
          </p:cNvSpPr>
          <p:nvPr>
            <p:ph type="body" sz="quarter" idx="11"/>
          </p:nvPr>
        </p:nvSpPr>
        <p:spPr>
          <a:xfrm>
            <a:off x="7625615" y="132384"/>
            <a:ext cx="2026659" cy="360362"/>
          </a:xfrm>
          <a:prstGeom prst="rect">
            <a:avLst/>
          </a:prstGeom>
        </p:spPr>
        <p:txBody>
          <a:bodyPr/>
          <a:lstStyle>
            <a:lvl1pPr marL="285750" indent="-285750" algn="ctr" defTabSz="914400" rtl="0" eaLnBrk="1" latinLnBrk="0" hangingPunct="1">
              <a:buFontTx/>
              <a:buNone/>
              <a:defRPr lang="fr-FR" sz="1800" kern="1200" dirty="0" smtClean="0">
                <a:solidFill>
                  <a:srgbClr val="00B050"/>
                </a:solidFill>
                <a:latin typeface="+mn-lt"/>
                <a:ea typeface="+mn-ea"/>
                <a:cs typeface="+mn-cs"/>
              </a:defRPr>
            </a:lvl1pPr>
            <a:lvl2pPr marL="0" indent="0" algn="ctr" defTabSz="914400" rtl="0" eaLnBrk="1" latinLnBrk="0" hangingPunct="1">
              <a:buFontTx/>
              <a:buNone/>
              <a:defRPr lang="fr-FR" sz="1800" kern="1200" dirty="0" smtClean="0">
                <a:solidFill>
                  <a:srgbClr val="00B050"/>
                </a:solidFill>
                <a:latin typeface="+mn-lt"/>
                <a:ea typeface="+mn-ea"/>
                <a:cs typeface="+mn-cs"/>
              </a:defRPr>
            </a:lvl2pPr>
            <a:lvl3pPr marL="0" indent="0" algn="ctr" defTabSz="914400" rtl="0" eaLnBrk="1" latinLnBrk="0" hangingPunct="1">
              <a:buFontTx/>
              <a:buNone/>
              <a:defRPr lang="fr-FR" sz="1800" kern="1200" dirty="0" smtClean="0">
                <a:solidFill>
                  <a:srgbClr val="00B050"/>
                </a:solidFill>
                <a:latin typeface="+mn-lt"/>
                <a:ea typeface="+mn-ea"/>
                <a:cs typeface="+mn-cs"/>
              </a:defRPr>
            </a:lvl3pPr>
            <a:lvl4pPr marL="0" indent="0" algn="ctr" defTabSz="914400" rtl="0" eaLnBrk="1" latinLnBrk="0" hangingPunct="1">
              <a:buFontTx/>
              <a:buNone/>
              <a:defRPr lang="fr-FR" sz="1800" kern="1200" dirty="0" smtClean="0">
                <a:solidFill>
                  <a:srgbClr val="00B050"/>
                </a:solidFill>
                <a:latin typeface="+mn-lt"/>
                <a:ea typeface="+mn-ea"/>
                <a:cs typeface="+mn-cs"/>
              </a:defRPr>
            </a:lvl4pPr>
            <a:lvl5pPr marL="0" indent="0" algn="ctr" defTabSz="914400" rtl="0" eaLnBrk="1" latinLnBrk="0" hangingPunct="1">
              <a:buFontTx/>
              <a:buNone/>
              <a:defRPr lang="fr-FR" sz="1800" kern="1200" dirty="0">
                <a:solidFill>
                  <a:srgbClr val="00B050"/>
                </a:solidFill>
                <a:latin typeface="+mn-lt"/>
                <a:ea typeface="+mn-ea"/>
                <a:cs typeface="+mn-cs"/>
              </a:defRPr>
            </a:lvl5pPr>
          </a:lstStyle>
          <a:p>
            <a:pPr marL="0" lvl="0" indent="0" algn="ctr" defTabSz="914400" rtl="0" eaLnBrk="1" latinLnBrk="0" hangingPunct="1">
              <a:spcBef>
                <a:spcPct val="20000"/>
              </a:spcBef>
            </a:pPr>
            <a:r>
              <a:rPr lang="fr-FR" smtClean="0"/>
              <a:t>Modifiez les styles du texte du masque</a:t>
            </a:r>
          </a:p>
          <a:p>
            <a:pPr marL="0" lvl="1" indent="0" algn="ctr" defTabSz="914400" rtl="0" eaLnBrk="1" latinLnBrk="0" hangingPunct="1">
              <a:spcBef>
                <a:spcPct val="20000"/>
              </a:spcBef>
            </a:pPr>
            <a:r>
              <a:rPr lang="fr-FR" smtClean="0"/>
              <a:t>Deuxième niveau</a:t>
            </a:r>
          </a:p>
          <a:p>
            <a:pPr marL="0" lvl="2" indent="0" algn="ctr" defTabSz="914400" rtl="0" eaLnBrk="1" latinLnBrk="0" hangingPunct="1">
              <a:spcBef>
                <a:spcPct val="20000"/>
              </a:spcBef>
            </a:pPr>
            <a:r>
              <a:rPr lang="fr-FR" smtClean="0"/>
              <a:t>Troisième niveau</a:t>
            </a:r>
          </a:p>
          <a:p>
            <a:pPr marL="0" lvl="3" indent="0" algn="ctr" defTabSz="914400" rtl="0" eaLnBrk="1" latinLnBrk="0" hangingPunct="1">
              <a:spcBef>
                <a:spcPct val="20000"/>
              </a:spcBef>
            </a:pPr>
            <a:r>
              <a:rPr lang="fr-FR" smtClean="0"/>
              <a:t>Quatrième niveau</a:t>
            </a:r>
          </a:p>
          <a:p>
            <a:pPr marL="0" lvl="4" indent="0" algn="ctr" defTabSz="914400" rtl="0" eaLnBrk="1" latinLnBrk="0" hangingPunct="1">
              <a:spcBef>
                <a:spcPct val="20000"/>
              </a:spcBef>
            </a:pPr>
            <a:r>
              <a:rPr lang="fr-FR" smtClean="0"/>
              <a:t>Cinquième niveau</a:t>
            </a:r>
            <a:endParaRPr lang="fr-FR" dirty="0"/>
          </a:p>
        </p:txBody>
      </p:sp>
    </p:spTree>
    <p:extLst>
      <p:ext uri="{BB962C8B-B14F-4D97-AF65-F5344CB8AC3E}">
        <p14:creationId xmlns:p14="http://schemas.microsoft.com/office/powerpoint/2010/main" val="3522638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 - Élève">
    <p:spTree>
      <p:nvGrpSpPr>
        <p:cNvPr id="1" name=""/>
        <p:cNvGrpSpPr/>
        <p:nvPr/>
      </p:nvGrpSpPr>
      <p:grpSpPr>
        <a:xfrm>
          <a:off x="0" y="0"/>
          <a:ext cx="0" cy="0"/>
          <a:chOff x="0" y="0"/>
          <a:chExt cx="0" cy="0"/>
        </a:xfrm>
      </p:grpSpPr>
      <p:sp>
        <p:nvSpPr>
          <p:cNvPr id="3" name="Arrondir un rectangle avec un coin diagonal 2"/>
          <p:cNvSpPr/>
          <p:nvPr userDrawn="1"/>
        </p:nvSpPr>
        <p:spPr>
          <a:xfrm>
            <a:off x="130991" y="130174"/>
            <a:ext cx="1949063" cy="360000"/>
          </a:xfrm>
          <a:prstGeom prst="round2DiagRect">
            <a:avLst>
              <a:gd name="adj1" fmla="val 27250"/>
              <a:gd name="adj2" fmla="val 0"/>
            </a:avLst>
          </a:prstGeom>
          <a:solidFill>
            <a:schemeClr val="bg1"/>
          </a:solidFill>
          <a:ln w="25400">
            <a:solidFill>
              <a:schemeClr val="accent5">
                <a:lumMod val="7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solidFill>
                  <a:schemeClr val="accent5">
                    <a:lumMod val="75000"/>
                  </a:schemeClr>
                </a:solidFill>
              </a:rPr>
              <a:t>Collectif</a:t>
            </a:r>
            <a:endParaRPr lang="fr-FR" dirty="0">
              <a:solidFill>
                <a:schemeClr val="accent5">
                  <a:lumMod val="75000"/>
                </a:schemeClr>
              </a:solidFill>
            </a:endParaRPr>
          </a:p>
        </p:txBody>
      </p:sp>
      <p:sp>
        <p:nvSpPr>
          <p:cNvPr id="6" name="Espace réservé du texte 5"/>
          <p:cNvSpPr>
            <a:spLocks noGrp="1"/>
          </p:cNvSpPr>
          <p:nvPr>
            <p:ph type="body" sz="quarter" idx="10"/>
          </p:nvPr>
        </p:nvSpPr>
        <p:spPr>
          <a:xfrm>
            <a:off x="125414" y="584684"/>
            <a:ext cx="9648824" cy="6157429"/>
          </a:xfrm>
          <a:prstGeom prst="rect">
            <a:avLst/>
          </a:prstGeom>
          <a:ln w="25400">
            <a:solidFill>
              <a:schemeClr val="accent5">
                <a:lumMod val="75000"/>
              </a:schemeClr>
            </a:solidFill>
          </a:ln>
        </p:spPr>
        <p:txBody>
          <a:bodyPr/>
          <a:lstStyle>
            <a:lvl1pPr marL="0" indent="0" algn="just" defTabSz="914400" rtl="0" eaLnBrk="1" latinLnBrk="0" hangingPunct="1">
              <a:lnSpc>
                <a:spcPct val="100000"/>
              </a:lnSpc>
              <a:spcBef>
                <a:spcPts val="0"/>
              </a:spcBef>
              <a:buFontTx/>
              <a:buNone/>
              <a:defRPr lang="fr-FR" sz="1800" b="0" u="sng" kern="1200" dirty="0" smtClean="0">
                <a:solidFill>
                  <a:srgbClr val="3333FF"/>
                </a:solidFill>
                <a:latin typeface="Sassoon Infant Std" pitchFamily="34" charset="0"/>
                <a:ea typeface="+mn-ea"/>
                <a:cs typeface="+mn-cs"/>
              </a:defRPr>
            </a:lvl1pPr>
            <a:lvl2pPr marL="0" indent="0" algn="just" defTabSz="914400" rtl="0" eaLnBrk="1" latinLnBrk="0" hangingPunct="1">
              <a:lnSpc>
                <a:spcPct val="200000"/>
              </a:lnSpc>
              <a:spcBef>
                <a:spcPts val="0"/>
              </a:spcBef>
              <a:buFontTx/>
              <a:buNone/>
              <a:defRPr lang="fr-FR" sz="3600" dirty="0" smtClean="0">
                <a:latin typeface="Ecriture A" pitchFamily="50" charset="0"/>
              </a:defRPr>
            </a:lvl2pPr>
            <a:lvl3pPr marL="0" indent="0" algn="just" defTabSz="914400" rtl="0" eaLnBrk="1" latinLnBrk="0" hangingPunct="1">
              <a:lnSpc>
                <a:spcPct val="200000"/>
              </a:lnSpc>
              <a:spcBef>
                <a:spcPts val="0"/>
              </a:spcBef>
              <a:buFontTx/>
              <a:buNone/>
              <a:defRPr lang="fr-FR" sz="2600" dirty="0" smtClean="0">
                <a:latin typeface="Cursive standard" pitchFamily="2" charset="0"/>
              </a:defRPr>
            </a:lvl3pPr>
            <a:lvl4pPr marL="0" indent="0" algn="just" defTabSz="914400" rtl="0" eaLnBrk="1" latinLnBrk="0" hangingPunct="1">
              <a:lnSpc>
                <a:spcPct val="200000"/>
              </a:lnSpc>
              <a:spcBef>
                <a:spcPts val="0"/>
              </a:spcBef>
              <a:buFontTx/>
              <a:buNone/>
              <a:defRPr lang="fr-FR" dirty="0" smtClean="0"/>
            </a:lvl4pPr>
            <a:lvl5pPr marL="0" indent="0" algn="just" defTabSz="914400" rtl="0" eaLnBrk="1" latinLnBrk="0" hangingPunct="1">
              <a:lnSpc>
                <a:spcPct val="200000"/>
              </a:lnSpc>
              <a:spcBef>
                <a:spcPts val="0"/>
              </a:spcBef>
              <a:buFontTx/>
              <a:buNone/>
              <a:defRPr lang="fr-FR" b="1" dirty="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11"/>
          </p:nvPr>
        </p:nvSpPr>
        <p:spPr>
          <a:xfrm>
            <a:off x="130993" y="1124744"/>
            <a:ext cx="9643246" cy="5617369"/>
          </a:xfrm>
          <a:prstGeom prst="rect">
            <a:avLst/>
          </a:prstGeom>
        </p:spPr>
        <p:txBody>
          <a:bodyPr/>
          <a:lstStyle>
            <a:lvl1pPr marL="0" indent="0" algn="just" defTabSz="914400" rtl="0" eaLnBrk="1" latinLnBrk="0" hangingPunct="1">
              <a:lnSpc>
                <a:spcPct val="100000"/>
              </a:lnSpc>
              <a:spcBef>
                <a:spcPts val="0"/>
              </a:spcBef>
              <a:buFontTx/>
              <a:buNone/>
              <a:defRPr lang="fr-FR" sz="3600" b="0" kern="1200" dirty="0" smtClean="0">
                <a:solidFill>
                  <a:schemeClr val="tx1"/>
                </a:solidFill>
                <a:latin typeface="Ecriture A" pitchFamily="50" charset="0"/>
                <a:ea typeface="+mn-ea"/>
                <a:cs typeface="+mn-cs"/>
              </a:defRPr>
            </a:lvl1pPr>
            <a:lvl2pPr marL="0" indent="0" algn="just" defTabSz="914400" rtl="0" eaLnBrk="1" latinLnBrk="0" hangingPunct="1">
              <a:lnSpc>
                <a:spcPct val="300000"/>
              </a:lnSpc>
              <a:spcBef>
                <a:spcPts val="0"/>
              </a:spcBef>
              <a:buFontTx/>
              <a:buNone/>
              <a:defRPr lang="fr-FR" sz="2600" b="0" kern="1200" dirty="0" smtClean="0">
                <a:solidFill>
                  <a:schemeClr val="tx1"/>
                </a:solidFill>
                <a:latin typeface="Cursive standard" pitchFamily="2" charset="0"/>
                <a:ea typeface="+mn-ea"/>
                <a:cs typeface="+mn-cs"/>
              </a:defRPr>
            </a:lvl2pPr>
            <a:lvl3pPr marL="0" indent="0" algn="just" defTabSz="914400" rtl="0" eaLnBrk="1" latinLnBrk="0" hangingPunct="1">
              <a:lnSpc>
                <a:spcPct val="300000"/>
              </a:lnSpc>
              <a:spcBef>
                <a:spcPts val="0"/>
              </a:spcBef>
              <a:buFontTx/>
              <a:buNone/>
              <a:defRPr lang="fr-FR" sz="1800" u="sng" dirty="0" smtClean="0">
                <a:solidFill>
                  <a:srgbClr val="3333FF"/>
                </a:solidFill>
                <a:latin typeface="Sassoon Infant Std" pitchFamily="34" charset="0"/>
              </a:defRPr>
            </a:lvl3pPr>
            <a:lvl4pPr marL="0" indent="0" algn="just" defTabSz="914400" rtl="0" eaLnBrk="1" latinLnBrk="0" hangingPunct="1">
              <a:lnSpc>
                <a:spcPct val="300000"/>
              </a:lnSpc>
              <a:spcBef>
                <a:spcPts val="0"/>
              </a:spcBef>
              <a:buFontTx/>
              <a:buNone/>
              <a:defRPr lang="fr-FR" dirty="0" smtClean="0"/>
            </a:lvl4pPr>
            <a:lvl5pPr marL="0" indent="0" algn="just" defTabSz="914400" rtl="0" eaLnBrk="1" latinLnBrk="0" hangingPunct="1">
              <a:lnSpc>
                <a:spcPct val="300000"/>
              </a:lnSpc>
              <a:spcBef>
                <a:spcPts val="0"/>
              </a:spcBef>
              <a:buFontTx/>
              <a:buNone/>
              <a:defRPr lang="fr-FR" sz="2000" b="1" kern="1200" dirty="0" smtClean="0">
                <a:solidFill>
                  <a:schemeClr val="tx1"/>
                </a:solidFill>
                <a:latin typeface="+mn-lt"/>
                <a:ea typeface="+mn-ea"/>
                <a:cs typeface="+mn-cs"/>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Rogner un rectangle avec un coin du même côté 6"/>
          <p:cNvSpPr/>
          <p:nvPr userDrawn="1"/>
        </p:nvSpPr>
        <p:spPr>
          <a:xfrm rot="5400000">
            <a:off x="8517600" y="-759600"/>
            <a:ext cx="360000" cy="2143969"/>
          </a:xfrm>
          <a:prstGeom prst="snip2SameRect">
            <a:avLst>
              <a:gd name="adj1" fmla="val 27956"/>
              <a:gd name="adj2" fmla="val 0"/>
            </a:avLst>
          </a:prstGeom>
          <a:solidFill>
            <a:schemeClr val="bg1"/>
          </a:solidFill>
          <a:ln w="38100" cmpd="thickThi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fr-FR" dirty="0">
              <a:solidFill>
                <a:srgbClr val="00B050"/>
              </a:solidFill>
            </a:endParaRPr>
          </a:p>
        </p:txBody>
      </p:sp>
      <p:sp>
        <p:nvSpPr>
          <p:cNvPr id="9" name="Espace réservé du texte 8"/>
          <p:cNvSpPr>
            <a:spLocks noGrp="1"/>
          </p:cNvSpPr>
          <p:nvPr>
            <p:ph type="body" sz="quarter" idx="12"/>
          </p:nvPr>
        </p:nvSpPr>
        <p:spPr>
          <a:xfrm>
            <a:off x="7632074" y="129812"/>
            <a:ext cx="2026659" cy="360362"/>
          </a:xfrm>
          <a:prstGeom prst="rect">
            <a:avLst/>
          </a:prstGeom>
        </p:spPr>
        <p:txBody>
          <a:bodyPr anchor="t" anchorCtr="0"/>
          <a:lstStyle>
            <a:lvl1pPr marL="0" indent="0" algn="ctr" defTabSz="914400" rtl="0" eaLnBrk="1" latinLnBrk="0" hangingPunct="1">
              <a:spcBef>
                <a:spcPct val="20000"/>
              </a:spcBef>
              <a:buFontTx/>
              <a:buNone/>
              <a:defRPr lang="fr-FR" sz="1800" kern="1200" dirty="0" smtClean="0">
                <a:solidFill>
                  <a:schemeClr val="accent5">
                    <a:lumMod val="75000"/>
                  </a:schemeClr>
                </a:solidFill>
                <a:latin typeface="+mn-lt"/>
                <a:ea typeface="+mn-ea"/>
                <a:cs typeface="+mn-cs"/>
              </a:defRPr>
            </a:lvl1pPr>
            <a:lvl2pPr marL="0" indent="0" algn="ctr" defTabSz="914400" rtl="0" eaLnBrk="1" latinLnBrk="0" hangingPunct="1">
              <a:spcBef>
                <a:spcPct val="20000"/>
              </a:spcBef>
              <a:buFontTx/>
              <a:buNone/>
              <a:defRPr lang="fr-FR" sz="1800" kern="1200" dirty="0" smtClean="0">
                <a:solidFill>
                  <a:schemeClr val="accent5">
                    <a:lumMod val="75000"/>
                  </a:schemeClr>
                </a:solidFill>
                <a:latin typeface="+mn-lt"/>
                <a:ea typeface="+mn-ea"/>
                <a:cs typeface="+mn-cs"/>
              </a:defRPr>
            </a:lvl2pPr>
            <a:lvl3pPr marL="0" indent="0" algn="ctr" defTabSz="914400" rtl="0" eaLnBrk="1" latinLnBrk="0" hangingPunct="1">
              <a:spcBef>
                <a:spcPct val="20000"/>
              </a:spcBef>
              <a:buFontTx/>
              <a:buNone/>
              <a:defRPr lang="fr-FR" sz="1800" kern="1200" dirty="0" smtClean="0">
                <a:solidFill>
                  <a:schemeClr val="accent5">
                    <a:lumMod val="75000"/>
                  </a:schemeClr>
                </a:solidFill>
                <a:latin typeface="+mn-lt"/>
                <a:ea typeface="+mn-ea"/>
                <a:cs typeface="+mn-cs"/>
              </a:defRPr>
            </a:lvl3pPr>
            <a:lvl4pPr marL="0" indent="0" algn="ctr" defTabSz="914400" rtl="0" eaLnBrk="1" latinLnBrk="0" hangingPunct="1">
              <a:spcBef>
                <a:spcPct val="20000"/>
              </a:spcBef>
              <a:buFontTx/>
              <a:buNone/>
              <a:defRPr lang="fr-FR" sz="1800" kern="1200" dirty="0" smtClean="0">
                <a:solidFill>
                  <a:schemeClr val="accent5">
                    <a:lumMod val="75000"/>
                  </a:schemeClr>
                </a:solidFill>
                <a:latin typeface="+mn-lt"/>
                <a:ea typeface="+mn-ea"/>
                <a:cs typeface="+mn-cs"/>
              </a:defRPr>
            </a:lvl4pPr>
            <a:lvl5pPr marL="0" indent="0" algn="ctr" defTabSz="914400" rtl="0" eaLnBrk="1" latinLnBrk="0" hangingPunct="1">
              <a:spcBef>
                <a:spcPct val="20000"/>
              </a:spcBef>
              <a:buFontTx/>
              <a:buNone/>
              <a:defRPr lang="fr-FR" sz="1800" kern="1200" dirty="0" smtClean="0">
                <a:solidFill>
                  <a:schemeClr val="accent5">
                    <a:lumMod val="75000"/>
                  </a:schemeClr>
                </a:solidFill>
                <a:latin typeface="+mn-lt"/>
                <a:ea typeface="+mn-ea"/>
                <a:cs typeface="+mn-cs"/>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372316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nage Seyes">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 y="98057"/>
            <a:ext cx="9901238" cy="6690360"/>
          </a:xfrm>
          <a:prstGeom prst="rect">
            <a:avLst/>
          </a:prstGeom>
        </p:spPr>
      </p:pic>
    </p:spTree>
    <p:extLst>
      <p:ext uri="{BB962C8B-B14F-4D97-AF65-F5344CB8AC3E}">
        <p14:creationId xmlns:p14="http://schemas.microsoft.com/office/powerpoint/2010/main" val="32670380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el">
    <p:spTree>
      <p:nvGrpSpPr>
        <p:cNvPr id="1" name=""/>
        <p:cNvGrpSpPr/>
        <p:nvPr/>
      </p:nvGrpSpPr>
      <p:grpSpPr>
        <a:xfrm>
          <a:off x="0" y="0"/>
          <a:ext cx="0" cy="0"/>
          <a:chOff x="0" y="0"/>
          <a:chExt cx="0" cy="0"/>
        </a:xfrm>
      </p:grpSpPr>
      <p:sp>
        <p:nvSpPr>
          <p:cNvPr id="3" name="Arrondir un rectangle avec un coin diagonal 2"/>
          <p:cNvSpPr/>
          <p:nvPr userDrawn="1"/>
        </p:nvSpPr>
        <p:spPr>
          <a:xfrm>
            <a:off x="129101" y="129600"/>
            <a:ext cx="1949063" cy="360000"/>
          </a:xfrm>
          <a:prstGeom prst="round2DiagRect">
            <a:avLst>
              <a:gd name="adj1" fmla="val 27250"/>
              <a:gd name="adj2" fmla="val 0"/>
            </a:avLst>
          </a:prstGeom>
          <a:solidFill>
            <a:schemeClr val="bg1"/>
          </a:solidFill>
          <a:ln w="25400">
            <a:solidFill>
              <a:srgbClr val="9F5FCF"/>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solidFill>
                  <a:srgbClr val="9F5FCF"/>
                </a:solidFill>
              </a:rPr>
              <a:t>Individuel</a:t>
            </a:r>
            <a:endParaRPr lang="fr-FR" dirty="0">
              <a:solidFill>
                <a:srgbClr val="9F5FCF"/>
              </a:solidFill>
            </a:endParaRPr>
          </a:p>
        </p:txBody>
      </p:sp>
      <p:sp>
        <p:nvSpPr>
          <p:cNvPr id="4" name="Rogner un rectangle avec un coin du même côté 3"/>
          <p:cNvSpPr/>
          <p:nvPr userDrawn="1"/>
        </p:nvSpPr>
        <p:spPr>
          <a:xfrm rot="5400000">
            <a:off x="8518964" y="-759600"/>
            <a:ext cx="360000" cy="2143969"/>
          </a:xfrm>
          <a:prstGeom prst="snip2SameRect">
            <a:avLst>
              <a:gd name="adj1" fmla="val 27956"/>
              <a:gd name="adj2" fmla="val 0"/>
            </a:avLst>
          </a:prstGeom>
          <a:solidFill>
            <a:schemeClr val="bg1"/>
          </a:solidFill>
          <a:ln w="38100" cmpd="thickThin">
            <a:solidFill>
              <a:srgbClr val="9F5FC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solidFill>
                  <a:srgbClr val="9F5FCF"/>
                </a:solidFill>
              </a:rPr>
              <a:t>Exercices</a:t>
            </a:r>
            <a:endParaRPr lang="fr-FR" dirty="0">
              <a:solidFill>
                <a:srgbClr val="9F5FCF"/>
              </a:solidFill>
            </a:endParaRPr>
          </a:p>
        </p:txBody>
      </p:sp>
      <p:sp>
        <p:nvSpPr>
          <p:cNvPr id="10" name="Espace réservé du texte 5"/>
          <p:cNvSpPr>
            <a:spLocks noGrp="1"/>
          </p:cNvSpPr>
          <p:nvPr>
            <p:ph type="body" sz="quarter" idx="10"/>
          </p:nvPr>
        </p:nvSpPr>
        <p:spPr>
          <a:xfrm>
            <a:off x="125414" y="584199"/>
            <a:ext cx="9648824" cy="6157913"/>
          </a:xfrm>
          <a:prstGeom prst="rect">
            <a:avLst/>
          </a:prstGeom>
          <a:ln w="25400">
            <a:solidFill>
              <a:srgbClr val="9F5FCF"/>
            </a:solidFill>
          </a:ln>
        </p:spPr>
        <p:txBody>
          <a:bodyPr/>
          <a:lstStyle>
            <a:lvl1pPr marL="360000" indent="0" algn="just" defTabSz="914400" rtl="0" eaLnBrk="1" latinLnBrk="0" hangingPunct="1">
              <a:lnSpc>
                <a:spcPct val="100000"/>
              </a:lnSpc>
              <a:spcBef>
                <a:spcPts val="0"/>
              </a:spcBef>
              <a:buFontTx/>
              <a:buNone/>
              <a:defRPr lang="fr-FR" sz="1800" b="0" u="sng" kern="1200" dirty="0" smtClean="0">
                <a:solidFill>
                  <a:srgbClr val="3333FF"/>
                </a:solidFill>
                <a:latin typeface="Sassoon Infant Std" pitchFamily="34" charset="0"/>
                <a:ea typeface="+mn-ea"/>
                <a:cs typeface="+mn-cs"/>
              </a:defRPr>
            </a:lvl1pPr>
            <a:lvl2pPr marL="360000" indent="0" algn="just" defTabSz="914400" rtl="0" eaLnBrk="1" latinLnBrk="0" hangingPunct="1">
              <a:lnSpc>
                <a:spcPct val="200000"/>
              </a:lnSpc>
              <a:spcBef>
                <a:spcPts val="0"/>
              </a:spcBef>
              <a:buFontTx/>
              <a:buNone/>
              <a:defRPr lang="fr-FR" sz="3600" b="0" kern="1200" dirty="0" smtClean="0">
                <a:solidFill>
                  <a:schemeClr val="tx1"/>
                </a:solidFill>
                <a:latin typeface="Ecriture A" pitchFamily="50" charset="0"/>
                <a:ea typeface="+mn-ea"/>
                <a:cs typeface="+mn-cs"/>
              </a:defRPr>
            </a:lvl2pPr>
            <a:lvl3pPr marL="360000" indent="0" algn="just" defTabSz="914400" rtl="0" eaLnBrk="1" latinLnBrk="0" hangingPunct="1">
              <a:lnSpc>
                <a:spcPct val="200000"/>
              </a:lnSpc>
              <a:spcBef>
                <a:spcPts val="0"/>
              </a:spcBef>
              <a:buFontTx/>
              <a:buNone/>
              <a:defRPr lang="fr-FR" sz="2600" b="0" kern="1200" dirty="0" smtClean="0">
                <a:solidFill>
                  <a:schemeClr val="tx1"/>
                </a:solidFill>
                <a:latin typeface="Cursive standard" pitchFamily="2" charset="0"/>
                <a:ea typeface="+mn-ea"/>
                <a:cs typeface="+mn-cs"/>
              </a:defRPr>
            </a:lvl3pPr>
            <a:lvl4pPr marL="360000" indent="0" algn="just" defTabSz="914400" rtl="0" eaLnBrk="1" latinLnBrk="0" hangingPunct="1">
              <a:lnSpc>
                <a:spcPct val="200000"/>
              </a:lnSpc>
              <a:spcBef>
                <a:spcPts val="0"/>
              </a:spcBef>
              <a:buFontTx/>
              <a:buNone/>
              <a:defRPr lang="fr-FR" sz="2000" b="0" kern="1200" dirty="0" smtClean="0">
                <a:solidFill>
                  <a:schemeClr val="tx1"/>
                </a:solidFill>
                <a:latin typeface="+mn-lt"/>
                <a:ea typeface="+mn-ea"/>
                <a:cs typeface="+mn-cs"/>
              </a:defRPr>
            </a:lvl4pPr>
            <a:lvl5pPr marL="360000" indent="0" algn="just" defTabSz="914400" rtl="0" eaLnBrk="1" latinLnBrk="0" hangingPunct="1">
              <a:lnSpc>
                <a:spcPct val="100000"/>
              </a:lnSpc>
              <a:spcBef>
                <a:spcPts val="0"/>
              </a:spcBef>
              <a:buFontTx/>
              <a:buNone/>
              <a:defRPr lang="fr-FR" sz="2000" b="0" kern="1200" dirty="0">
                <a:solidFill>
                  <a:schemeClr val="tx1"/>
                </a:solidFill>
                <a:latin typeface="+mn-lt"/>
                <a:ea typeface="+mn-ea"/>
                <a:cs typeface="+mn-cs"/>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3417405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ynthèse">
    <p:spTree>
      <p:nvGrpSpPr>
        <p:cNvPr id="1" name=""/>
        <p:cNvGrpSpPr/>
        <p:nvPr/>
      </p:nvGrpSpPr>
      <p:grpSpPr>
        <a:xfrm>
          <a:off x="0" y="0"/>
          <a:ext cx="0" cy="0"/>
          <a:chOff x="0" y="0"/>
          <a:chExt cx="0" cy="0"/>
        </a:xfrm>
      </p:grpSpPr>
      <p:sp>
        <p:nvSpPr>
          <p:cNvPr id="3" name="Arrondir un rectangle avec un coin diagonal 2"/>
          <p:cNvSpPr/>
          <p:nvPr userDrawn="1"/>
        </p:nvSpPr>
        <p:spPr>
          <a:xfrm>
            <a:off x="129600" y="129600"/>
            <a:ext cx="1949063" cy="360000"/>
          </a:xfrm>
          <a:prstGeom prst="round2DiagRect">
            <a:avLst>
              <a:gd name="adj1" fmla="val 27250"/>
              <a:gd name="adj2" fmla="val 0"/>
            </a:avLst>
          </a:prstGeom>
          <a:solidFill>
            <a:schemeClr val="bg1"/>
          </a:solidFill>
          <a:ln w="25400">
            <a:solidFill>
              <a:schemeClr val="accent6">
                <a:lumMod val="7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solidFill>
                  <a:schemeClr val="accent6">
                    <a:lumMod val="75000"/>
                  </a:schemeClr>
                </a:solidFill>
              </a:rPr>
              <a:t>Page</a:t>
            </a:r>
            <a:r>
              <a:rPr lang="fr-FR" baseline="0" dirty="0" smtClean="0">
                <a:solidFill>
                  <a:schemeClr val="accent6">
                    <a:lumMod val="75000"/>
                  </a:schemeClr>
                </a:solidFill>
              </a:rPr>
              <a:t> de garde</a:t>
            </a:r>
            <a:endParaRPr lang="fr-FR" dirty="0">
              <a:solidFill>
                <a:schemeClr val="accent6">
                  <a:lumMod val="75000"/>
                </a:schemeClr>
              </a:solidFill>
            </a:endParaRPr>
          </a:p>
        </p:txBody>
      </p:sp>
      <p:sp>
        <p:nvSpPr>
          <p:cNvPr id="4" name="Rogner un rectangle avec un coin du même côté 3"/>
          <p:cNvSpPr/>
          <p:nvPr userDrawn="1"/>
        </p:nvSpPr>
        <p:spPr>
          <a:xfrm rot="5400000">
            <a:off x="8517341" y="-758715"/>
            <a:ext cx="360000" cy="2143969"/>
          </a:xfrm>
          <a:prstGeom prst="snip2SameRect">
            <a:avLst>
              <a:gd name="adj1" fmla="val 27956"/>
              <a:gd name="adj2" fmla="val 0"/>
            </a:avLst>
          </a:prstGeom>
          <a:solidFill>
            <a:schemeClr val="bg1"/>
          </a:solidFill>
          <a:ln w="38100" cmpd="thickThi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smtClean="0">
                <a:solidFill>
                  <a:schemeClr val="accent6">
                    <a:lumMod val="75000"/>
                  </a:schemeClr>
                </a:solidFill>
              </a:rPr>
              <a:t>Synthèse</a:t>
            </a:r>
            <a:endParaRPr lang="fr-FR" dirty="0">
              <a:solidFill>
                <a:schemeClr val="accent6">
                  <a:lumMod val="75000"/>
                </a:schemeClr>
              </a:solidFill>
            </a:endParaRPr>
          </a:p>
        </p:txBody>
      </p:sp>
      <p:sp>
        <p:nvSpPr>
          <p:cNvPr id="2" name="Rectangle à coins arrondis 1"/>
          <p:cNvSpPr/>
          <p:nvPr userDrawn="1"/>
        </p:nvSpPr>
        <p:spPr>
          <a:xfrm>
            <a:off x="125414" y="2035410"/>
            <a:ext cx="9648824" cy="2628292"/>
          </a:xfrm>
          <a:prstGeom prst="roundRect">
            <a:avLst>
              <a:gd name="adj" fmla="val 6029"/>
            </a:avLst>
          </a:prstGeom>
          <a:ln w="25400"/>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9" name="Titre 8"/>
          <p:cNvSpPr>
            <a:spLocks noGrp="1"/>
          </p:cNvSpPr>
          <p:nvPr>
            <p:ph type="title"/>
          </p:nvPr>
        </p:nvSpPr>
        <p:spPr>
          <a:xfrm>
            <a:off x="125414" y="2629476"/>
            <a:ext cx="9643912" cy="720080"/>
          </a:xfrm>
          <a:prstGeom prst="rect">
            <a:avLst/>
          </a:prstGeom>
        </p:spPr>
        <p:txBody>
          <a:bodyPr anchor="ctr" anchorCtr="0"/>
          <a:lstStyle>
            <a:lvl1pPr>
              <a:defRPr>
                <a:solidFill>
                  <a:srgbClr val="3333FF"/>
                </a:solidFill>
                <a:latin typeface="Gabriola" panose="04040605051002020D02" pitchFamily="82" charset="0"/>
              </a:defRPr>
            </a:lvl1pPr>
          </a:lstStyle>
          <a:p>
            <a:r>
              <a:rPr lang="fr-FR" smtClean="0"/>
              <a:t>Modifiez le style du titre</a:t>
            </a:r>
            <a:endParaRPr lang="fr-FR" dirty="0"/>
          </a:p>
        </p:txBody>
      </p:sp>
      <p:sp>
        <p:nvSpPr>
          <p:cNvPr id="13" name="Espace réservé du texte 12"/>
          <p:cNvSpPr>
            <a:spLocks noGrp="1"/>
          </p:cNvSpPr>
          <p:nvPr>
            <p:ph type="body" sz="quarter" idx="10"/>
          </p:nvPr>
        </p:nvSpPr>
        <p:spPr>
          <a:xfrm>
            <a:off x="125414" y="3349556"/>
            <a:ext cx="9643911" cy="1314450"/>
          </a:xfrm>
          <a:prstGeom prst="rect">
            <a:avLst/>
          </a:prstGeom>
        </p:spPr>
        <p:txBody>
          <a:bodyPr/>
          <a:lstStyle>
            <a:lvl1pPr marL="0" indent="0" algn="ctr">
              <a:buFontTx/>
              <a:buNone/>
              <a:defRPr lang="fr-FR" sz="2000" dirty="0" smtClean="0"/>
            </a:lvl1pPr>
            <a:lvl2pPr>
              <a:defRPr lang="fr-FR" dirty="0" smtClean="0"/>
            </a:lvl2pPr>
            <a:lvl3pPr>
              <a:defRPr lang="fr-FR" dirty="0" smtClean="0"/>
            </a:lvl3pPr>
            <a:lvl4pPr>
              <a:defRPr lang="fr-FR" dirty="0" smtClean="0"/>
            </a:lvl4pPr>
            <a:lvl5pPr>
              <a:defRPr lang="fr-FR" dirty="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42345194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43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11909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1" r:id="rId3"/>
    <p:sldLayoutId id="2147483662" r:id="rId4"/>
    <p:sldLayoutId id="2147483664" r:id="rId5"/>
    <p:sldLayoutId id="2147483670" r:id="rId6"/>
    <p:sldLayoutId id="2147483668" r:id="rId7"/>
    <p:sldLayoutId id="2147483669" r:id="rId8"/>
    <p:sldLayoutId id="2147483671"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99599" y="620688"/>
            <a:ext cx="5457982" cy="1188132"/>
          </a:xfrm>
          <a:prstGeom prst="rect">
            <a:avLst/>
          </a:prstGeom>
          <a:noFill/>
        </p:spPr>
        <p:txBody>
          <a:bodyPr wrap="square" rtlCol="0" anchor="ctr" anchorCtr="0">
            <a:noAutofit/>
          </a:bodyPr>
          <a:lstStyle/>
          <a:p>
            <a:pPr algn="ctr"/>
            <a:r>
              <a:rPr lang="fr-FR" sz="3000" dirty="0" smtClean="0">
                <a:solidFill>
                  <a:schemeClr val="bg1"/>
                </a:solidFill>
                <a:latin typeface="Gabriola" panose="04040605051002020D02" pitchFamily="82" charset="0"/>
              </a:rPr>
              <a:t>Texte 4   ~   Semaine 7, période 3</a:t>
            </a:r>
          </a:p>
          <a:p>
            <a:pPr algn="ctr"/>
            <a:r>
              <a:rPr lang="fr-FR" sz="3600" dirty="0" smtClean="0">
                <a:solidFill>
                  <a:schemeClr val="bg1"/>
                </a:solidFill>
                <a:latin typeface="Gabriola" panose="04040605051002020D02" pitchFamily="82" charset="0"/>
              </a:rPr>
              <a:t>Carnaval</a:t>
            </a:r>
            <a:endParaRPr lang="fr-FR" sz="3600" dirty="0">
              <a:solidFill>
                <a:schemeClr val="bg1"/>
              </a:solidFill>
              <a:latin typeface="Gabriola" panose="04040605051002020D02" pitchFamily="82" charset="0"/>
            </a:endParaRPr>
          </a:p>
        </p:txBody>
      </p:sp>
    </p:spTree>
    <p:extLst>
      <p:ext uri="{BB962C8B-B14F-4D97-AF65-F5344CB8AC3E}">
        <p14:creationId xmlns:p14="http://schemas.microsoft.com/office/powerpoint/2010/main" val="155804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Raye le mot faux et remplace-le par le mot correct.</a:t>
            </a:r>
            <a:endParaRPr lang="fr-FR" dirty="0"/>
          </a:p>
        </p:txBody>
      </p:sp>
      <p:sp>
        <p:nvSpPr>
          <p:cNvPr id="3" name="Espace réservé du texte 2"/>
          <p:cNvSpPr>
            <a:spLocks noGrp="1"/>
          </p:cNvSpPr>
          <p:nvPr>
            <p:ph type="body" sz="quarter" idx="11"/>
          </p:nvPr>
        </p:nvSpPr>
        <p:spPr>
          <a:xfrm>
            <a:off x="130993" y="908720"/>
            <a:ext cx="9643246" cy="5833393"/>
          </a:xfrm>
        </p:spPr>
        <p:txBody>
          <a:bodyPr/>
          <a:lstStyle/>
          <a:p>
            <a:pPr lvl="1">
              <a:lnSpc>
                <a:spcPct val="100000"/>
              </a:lnSpc>
            </a:pPr>
            <a:r>
              <a:rPr lang="fr-FR" dirty="0"/>
              <a:t>Le </a:t>
            </a:r>
            <a:r>
              <a:rPr lang="fr-FR" dirty="0" err="1" smtClean="0"/>
              <a:t>²carnaval</a:t>
            </a:r>
            <a:r>
              <a:rPr lang="fr-FR" dirty="0" smtClean="0"/>
              <a:t> </a:t>
            </a:r>
            <a:r>
              <a:rPr lang="fr-FR" dirty="0" err="1" smtClean="0"/>
              <a:t>²de</a:t>
            </a:r>
            <a:r>
              <a:rPr lang="fr-FR" dirty="0" smtClean="0"/>
              <a:t> </a:t>
            </a:r>
            <a:r>
              <a:rPr lang="fr-FR" dirty="0" err="1" smtClean="0"/>
              <a:t>B²retagne</a:t>
            </a:r>
            <a:r>
              <a:rPr lang="fr-FR" dirty="0" smtClean="0"/>
              <a:t> </a:t>
            </a:r>
            <a:r>
              <a:rPr lang="fr-FR" dirty="0" err="1" smtClean="0"/>
              <a:t>²dure</a:t>
            </a:r>
            <a:r>
              <a:rPr lang="fr-FR" dirty="0" smtClean="0"/>
              <a:t> </a:t>
            </a:r>
            <a:r>
              <a:rPr lang="fr-FR" dirty="0" err="1" smtClean="0"/>
              <a:t>²cinq</a:t>
            </a:r>
            <a:r>
              <a:rPr lang="fr-FR" dirty="0" smtClean="0"/>
              <a:t> </a:t>
            </a:r>
            <a:r>
              <a:rPr lang="fr-FR" dirty="0" err="1" smtClean="0"/>
              <a:t>²semaine</a:t>
            </a:r>
            <a:r>
              <a:rPr lang="fr-FR" dirty="0" smtClean="0"/>
              <a:t>$.</a:t>
            </a:r>
            <a:endParaRPr lang="fr-FR" dirty="0"/>
          </a:p>
          <a:p>
            <a:pPr lvl="1">
              <a:lnSpc>
                <a:spcPct val="400000"/>
              </a:lnSpc>
            </a:pPr>
            <a:r>
              <a:rPr lang="fr-FR" dirty="0" smtClean="0"/>
              <a:t>À Albi, </a:t>
            </a:r>
            <a:r>
              <a:rPr lang="fr-FR" dirty="0" err="1" smtClean="0"/>
              <a:t>²on</a:t>
            </a:r>
            <a:r>
              <a:rPr lang="fr-FR" dirty="0" smtClean="0"/>
              <a:t> </a:t>
            </a:r>
            <a:r>
              <a:rPr lang="fr-FR" dirty="0"/>
              <a:t>mange </a:t>
            </a:r>
            <a:r>
              <a:rPr lang="fr-FR" dirty="0" err="1" smtClean="0"/>
              <a:t>²une</a:t>
            </a:r>
            <a:r>
              <a:rPr lang="fr-FR" dirty="0" smtClean="0"/>
              <a:t> </a:t>
            </a:r>
            <a:r>
              <a:rPr lang="fr-FR" dirty="0" err="1" smtClean="0"/>
              <a:t>²tarte</a:t>
            </a:r>
            <a:r>
              <a:rPr lang="fr-FR" dirty="0" smtClean="0"/>
              <a:t> </a:t>
            </a:r>
            <a:r>
              <a:rPr lang="fr-FR" dirty="0" err="1" smtClean="0"/>
              <a:t>²géante</a:t>
            </a:r>
            <a:r>
              <a:rPr lang="fr-FR" dirty="0"/>
              <a:t>.</a:t>
            </a:r>
          </a:p>
          <a:p>
            <a:pPr lvl="1">
              <a:lnSpc>
                <a:spcPct val="400000"/>
              </a:lnSpc>
            </a:pPr>
            <a:r>
              <a:rPr lang="fr-FR" dirty="0" smtClean="0"/>
              <a:t>À Nice, </a:t>
            </a:r>
            <a:r>
              <a:rPr lang="fr-FR" dirty="0" err="1" smtClean="0"/>
              <a:t>²il</a:t>
            </a:r>
            <a:r>
              <a:rPr lang="fr-FR" dirty="0" smtClean="0"/>
              <a:t> </a:t>
            </a:r>
            <a:r>
              <a:rPr lang="fr-FR" dirty="0" err="1" smtClean="0"/>
              <a:t>²y</a:t>
            </a:r>
            <a:r>
              <a:rPr lang="fr-FR" dirty="0" smtClean="0"/>
              <a:t> </a:t>
            </a:r>
            <a:r>
              <a:rPr lang="fr-FR" dirty="0" err="1" smtClean="0"/>
              <a:t>²a</a:t>
            </a:r>
            <a:r>
              <a:rPr lang="fr-FR" dirty="0" smtClean="0"/>
              <a:t> </a:t>
            </a:r>
            <a:r>
              <a:rPr lang="fr-FR" dirty="0" err="1" smtClean="0"/>
              <a:t>²de</a:t>
            </a:r>
            <a:r>
              <a:rPr lang="fr-FR" dirty="0" smtClean="0"/>
              <a:t>$ char$ </a:t>
            </a:r>
            <a:r>
              <a:rPr lang="fr-FR" dirty="0" err="1" smtClean="0"/>
              <a:t>²avec</a:t>
            </a:r>
            <a:r>
              <a:rPr lang="fr-FR" dirty="0" smtClean="0"/>
              <a:t> </a:t>
            </a:r>
            <a:r>
              <a:rPr lang="fr-FR" dirty="0" err="1" smtClean="0"/>
              <a:t>²de</a:t>
            </a:r>
            <a:r>
              <a:rPr lang="fr-FR" dirty="0" smtClean="0"/>
              <a:t>$ </a:t>
            </a:r>
            <a:r>
              <a:rPr lang="fr-FR" dirty="0" err="1" smtClean="0"/>
              <a:t>²personnage</a:t>
            </a:r>
            <a:r>
              <a:rPr lang="fr-FR" dirty="0" smtClean="0"/>
              <a:t>$ minuscule$.</a:t>
            </a:r>
            <a:endParaRPr lang="fr-FR" dirty="0"/>
          </a:p>
          <a:p>
            <a:pPr lvl="1">
              <a:lnSpc>
                <a:spcPct val="400000"/>
              </a:lnSpc>
            </a:pPr>
            <a:r>
              <a:rPr lang="fr-FR" dirty="0" smtClean="0"/>
              <a:t>Annecy </a:t>
            </a:r>
            <a:r>
              <a:rPr lang="fr-FR" dirty="0" err="1" smtClean="0"/>
              <a:t>²se</a:t>
            </a:r>
            <a:r>
              <a:rPr lang="fr-FR" dirty="0" smtClean="0"/>
              <a:t> </a:t>
            </a:r>
            <a:r>
              <a:rPr lang="fr-FR" dirty="0" err="1" smtClean="0"/>
              <a:t>²situe</a:t>
            </a:r>
            <a:r>
              <a:rPr lang="fr-FR" dirty="0" smtClean="0"/>
              <a:t> </a:t>
            </a:r>
            <a:r>
              <a:rPr lang="fr-FR" dirty="0"/>
              <a:t>en </a:t>
            </a:r>
            <a:r>
              <a:rPr lang="fr-FR" dirty="0" err="1" smtClean="0"/>
              <a:t>B²retagne</a:t>
            </a:r>
            <a:r>
              <a:rPr lang="fr-FR" dirty="0" smtClean="0"/>
              <a:t>.</a:t>
            </a:r>
            <a:endParaRPr lang="fr-FR" dirty="0"/>
          </a:p>
        </p:txBody>
      </p:sp>
      <p:sp>
        <p:nvSpPr>
          <p:cNvPr id="4" name="Espace réservé du texte 3"/>
          <p:cNvSpPr>
            <a:spLocks noGrp="1"/>
          </p:cNvSpPr>
          <p:nvPr>
            <p:ph type="body" sz="quarter" idx="12"/>
          </p:nvPr>
        </p:nvSpPr>
        <p:spPr/>
        <p:txBody>
          <a:bodyPr/>
          <a:lstStyle/>
          <a:p>
            <a:r>
              <a:rPr lang="fr-FR" dirty="0" smtClean="0"/>
              <a:t>Compréhension</a:t>
            </a:r>
            <a:endParaRPr lang="fr-FR" dirty="0"/>
          </a:p>
        </p:txBody>
      </p:sp>
    </p:spTree>
    <p:extLst>
      <p:ext uri="{BB962C8B-B14F-4D97-AF65-F5344CB8AC3E}">
        <p14:creationId xmlns:p14="http://schemas.microsoft.com/office/powerpoint/2010/main" val="3209764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rot="20759357">
            <a:off x="2222161" y="1975099"/>
            <a:ext cx="1853182" cy="1482223"/>
          </a:xfrm>
          <a:prstGeom prst="rect">
            <a:avLst/>
          </a:prstGeom>
          <a:noFill/>
        </p:spPr>
        <p:txBody>
          <a:bodyPr wrap="square" rtlCol="0">
            <a:spAutoFit/>
          </a:bodyPr>
          <a:lstStyle/>
          <a:p>
            <a:pPr algn="ctr"/>
            <a:r>
              <a:rPr lang="fr-FR" sz="4500" dirty="0" smtClean="0">
                <a:latin typeface="Lilly" pitchFamily="2" charset="0"/>
              </a:rPr>
              <a:t>Jour</a:t>
            </a:r>
          </a:p>
          <a:p>
            <a:pPr algn="ctr"/>
            <a:r>
              <a:rPr lang="fr-FR" sz="4500" dirty="0">
                <a:latin typeface="Lilly" pitchFamily="2" charset="0"/>
              </a:rPr>
              <a:t>4</a:t>
            </a:r>
          </a:p>
        </p:txBody>
      </p:sp>
    </p:spTree>
    <p:extLst>
      <p:ext uri="{BB962C8B-B14F-4D97-AF65-F5344CB8AC3E}">
        <p14:creationId xmlns:p14="http://schemas.microsoft.com/office/powerpoint/2010/main" val="1555163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4"/>
            <a:r>
              <a:rPr lang="fr-FR" dirty="0" smtClean="0"/>
              <a:t>(Diapo de travail : voir les phases suivantes – Compléter avec les étiquettes mots)</a:t>
            </a:r>
          </a:p>
          <a:p>
            <a:endParaRPr lang="fr-FR" dirty="0"/>
          </a:p>
          <a:p>
            <a:r>
              <a:rPr lang="fr-FR" dirty="0" smtClean="0"/>
              <a:t>Analyse fonctionnelle : sujet / verbe</a:t>
            </a:r>
          </a:p>
          <a:p>
            <a:pPr marL="342900" lvl="1" indent="-342900">
              <a:buFont typeface="+mj-lt"/>
              <a:buAutoNum type="arabicParenR"/>
            </a:pPr>
            <a:r>
              <a:rPr lang="fr-FR" dirty="0"/>
              <a:t>On danse, on chante, on lance des confettis, on se </a:t>
            </a:r>
            <a:r>
              <a:rPr lang="fr-FR" dirty="0" smtClean="0"/>
              <a:t>régale </a:t>
            </a:r>
            <a:r>
              <a:rPr lang="fr-FR" dirty="0"/>
              <a:t>de crêpes, de bugnes, de beignets, de merveilles</a:t>
            </a:r>
            <a:r>
              <a:rPr lang="fr-FR" dirty="0" smtClean="0"/>
              <a:t>…</a:t>
            </a:r>
            <a:endParaRPr lang="fr-FR" dirty="0"/>
          </a:p>
          <a:p>
            <a:pPr marL="342900" lvl="1" indent="-342900">
              <a:buFont typeface="+mj-lt"/>
              <a:buAutoNum type="arabicParenR"/>
            </a:pPr>
            <a:r>
              <a:rPr lang="fr-FR" dirty="0" smtClean="0"/>
              <a:t>Le carnaval d’Annecy ressemble beaucoup au carnaval de Venise.</a:t>
            </a:r>
          </a:p>
        </p:txBody>
      </p:sp>
      <p:sp>
        <p:nvSpPr>
          <p:cNvPr id="3" name="Espace réservé du texte 2"/>
          <p:cNvSpPr>
            <a:spLocks noGrp="1"/>
          </p:cNvSpPr>
          <p:nvPr>
            <p:ph type="body" sz="quarter" idx="11"/>
          </p:nvPr>
        </p:nvSpPr>
        <p:spPr/>
        <p:txBody>
          <a:bodyPr/>
          <a:lstStyle/>
          <a:p>
            <a:r>
              <a:rPr lang="fr-FR" dirty="0" smtClean="0"/>
              <a:t>Les phrases</a:t>
            </a:r>
            <a:endParaRPr lang="fr-FR" dirty="0"/>
          </a:p>
        </p:txBody>
      </p:sp>
    </p:spTree>
    <p:extLst>
      <p:ext uri="{BB962C8B-B14F-4D97-AF65-F5344CB8AC3E}">
        <p14:creationId xmlns:p14="http://schemas.microsoft.com/office/powerpoint/2010/main" val="1850602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err="1" smtClean="0"/>
              <a:t>Encade</a:t>
            </a:r>
            <a:r>
              <a:rPr lang="fr-FR" dirty="0" smtClean="0"/>
              <a:t> le ou les verbes en rouge.</a:t>
            </a:r>
          </a:p>
          <a:p>
            <a:r>
              <a:rPr lang="fr-FR" dirty="0" smtClean="0"/>
              <a:t>Souligne le ou les sujets en bleu.</a:t>
            </a:r>
            <a:endParaRPr lang="fr-FR" dirty="0"/>
          </a:p>
        </p:txBody>
      </p:sp>
      <p:sp>
        <p:nvSpPr>
          <p:cNvPr id="4" name="Espace réservé du texte 3"/>
          <p:cNvSpPr>
            <a:spLocks noGrp="1"/>
          </p:cNvSpPr>
          <p:nvPr>
            <p:ph type="body" sz="quarter" idx="11"/>
          </p:nvPr>
        </p:nvSpPr>
        <p:spPr>
          <a:xfrm>
            <a:off x="125414" y="836712"/>
            <a:ext cx="9358045" cy="5905401"/>
          </a:xfrm>
        </p:spPr>
        <p:txBody>
          <a:bodyPr/>
          <a:lstStyle/>
          <a:p>
            <a:pPr marL="360000" lvl="1" indent="-360000">
              <a:buFont typeface="+mj-lt"/>
              <a:buAutoNum type="arabicParenR"/>
            </a:pPr>
            <a:r>
              <a:rPr lang="fr-FR" dirty="0" err="1" smtClean="0"/>
              <a:t>O²n</a:t>
            </a:r>
            <a:r>
              <a:rPr lang="fr-FR" dirty="0" smtClean="0"/>
              <a:t> </a:t>
            </a:r>
            <a:r>
              <a:rPr lang="fr-FR" dirty="0" err="1" smtClean="0"/>
              <a:t>²danse</a:t>
            </a:r>
            <a:r>
              <a:rPr lang="fr-FR" sz="1000" dirty="0" smtClean="0"/>
              <a:t> </a:t>
            </a:r>
            <a:r>
              <a:rPr lang="fr-FR" dirty="0" smtClean="0"/>
              <a:t>, </a:t>
            </a:r>
            <a:r>
              <a:rPr lang="fr-FR" dirty="0" err="1" smtClean="0"/>
              <a:t>²on</a:t>
            </a:r>
            <a:r>
              <a:rPr lang="fr-FR" dirty="0" smtClean="0"/>
              <a:t> </a:t>
            </a:r>
            <a:r>
              <a:rPr lang="fr-FR" dirty="0" err="1" smtClean="0"/>
              <a:t>²chante</a:t>
            </a:r>
            <a:r>
              <a:rPr lang="fr-FR" sz="1000" dirty="0"/>
              <a:t> </a:t>
            </a:r>
            <a:r>
              <a:rPr lang="fr-FR" dirty="0" smtClean="0"/>
              <a:t>, </a:t>
            </a:r>
            <a:r>
              <a:rPr lang="fr-FR" dirty="0" err="1" smtClean="0"/>
              <a:t>²on</a:t>
            </a:r>
            <a:r>
              <a:rPr lang="fr-FR" dirty="0" smtClean="0"/>
              <a:t> </a:t>
            </a:r>
            <a:r>
              <a:rPr lang="fr-FR" dirty="0" err="1" smtClean="0"/>
              <a:t>²lance</a:t>
            </a:r>
            <a:r>
              <a:rPr lang="fr-FR" dirty="0" smtClean="0"/>
              <a:t> </a:t>
            </a:r>
            <a:r>
              <a:rPr lang="fr-FR" dirty="0" err="1" smtClean="0"/>
              <a:t>²de</a:t>
            </a:r>
            <a:r>
              <a:rPr lang="fr-FR" dirty="0" smtClean="0"/>
              <a:t>$ </a:t>
            </a:r>
            <a:r>
              <a:rPr lang="fr-FR" dirty="0" err="1" smtClean="0"/>
              <a:t>²confetti</a:t>
            </a:r>
            <a:r>
              <a:rPr lang="fr-FR" dirty="0" smtClean="0"/>
              <a:t>$</a:t>
            </a:r>
            <a:r>
              <a:rPr lang="fr-FR" sz="1000" dirty="0"/>
              <a:t> </a:t>
            </a:r>
            <a:r>
              <a:rPr lang="fr-FR" dirty="0" smtClean="0"/>
              <a:t>, </a:t>
            </a:r>
            <a:r>
              <a:rPr lang="fr-FR" dirty="0" err="1" smtClean="0"/>
              <a:t>²on</a:t>
            </a:r>
            <a:r>
              <a:rPr lang="fr-FR" dirty="0" smtClean="0"/>
              <a:t> </a:t>
            </a:r>
            <a:r>
              <a:rPr lang="fr-FR" dirty="0" err="1" smtClean="0"/>
              <a:t>²se</a:t>
            </a:r>
            <a:r>
              <a:rPr lang="fr-FR" dirty="0" smtClean="0"/>
              <a:t> </a:t>
            </a:r>
            <a:r>
              <a:rPr lang="fr-FR" dirty="0" err="1" smtClean="0"/>
              <a:t>²régale</a:t>
            </a:r>
            <a:r>
              <a:rPr lang="fr-FR" dirty="0" smtClean="0"/>
              <a:t> </a:t>
            </a:r>
            <a:r>
              <a:rPr lang="fr-FR" dirty="0" err="1" smtClean="0"/>
              <a:t>²de</a:t>
            </a:r>
            <a:r>
              <a:rPr lang="fr-FR" dirty="0" smtClean="0"/>
              <a:t> </a:t>
            </a:r>
            <a:r>
              <a:rPr lang="fr-FR" dirty="0" err="1" smtClean="0"/>
              <a:t>²crêpe</a:t>
            </a:r>
            <a:r>
              <a:rPr lang="fr-FR" dirty="0" smtClean="0"/>
              <a:t>$</a:t>
            </a:r>
            <a:r>
              <a:rPr lang="fr-FR" sz="1000" dirty="0"/>
              <a:t> </a:t>
            </a:r>
            <a:r>
              <a:rPr lang="fr-FR" dirty="0" smtClean="0"/>
              <a:t>, </a:t>
            </a:r>
            <a:r>
              <a:rPr lang="fr-FR" dirty="0" err="1" smtClean="0"/>
              <a:t>²de</a:t>
            </a:r>
            <a:r>
              <a:rPr lang="fr-FR" dirty="0" smtClean="0"/>
              <a:t> </a:t>
            </a:r>
            <a:r>
              <a:rPr lang="fr-FR" dirty="0" err="1" smtClean="0"/>
              <a:t>²bugne$²</a:t>
            </a:r>
            <a:r>
              <a:rPr lang="fr-FR" sz="1000" dirty="0"/>
              <a:t> </a:t>
            </a:r>
            <a:r>
              <a:rPr lang="fr-FR" dirty="0" smtClean="0"/>
              <a:t>, </a:t>
            </a:r>
            <a:r>
              <a:rPr lang="fr-FR" dirty="0" err="1" smtClean="0"/>
              <a:t>²de</a:t>
            </a:r>
            <a:r>
              <a:rPr lang="fr-FR" dirty="0" smtClean="0"/>
              <a:t> </a:t>
            </a:r>
            <a:r>
              <a:rPr lang="fr-FR" dirty="0" err="1" smtClean="0"/>
              <a:t>²beignet</a:t>
            </a:r>
            <a:r>
              <a:rPr lang="fr-FR" dirty="0" smtClean="0"/>
              <a:t>$</a:t>
            </a:r>
            <a:r>
              <a:rPr lang="fr-FR" sz="1000" dirty="0"/>
              <a:t> </a:t>
            </a:r>
            <a:r>
              <a:rPr lang="fr-FR" dirty="0" smtClean="0"/>
              <a:t>, </a:t>
            </a:r>
            <a:r>
              <a:rPr lang="fr-FR" dirty="0" err="1" smtClean="0"/>
              <a:t>²de</a:t>
            </a:r>
            <a:r>
              <a:rPr lang="fr-FR" dirty="0" smtClean="0"/>
              <a:t> merveille$</a:t>
            </a:r>
            <a:r>
              <a:rPr lang="fr-FR" sz="1000" dirty="0"/>
              <a:t> </a:t>
            </a:r>
            <a:r>
              <a:rPr lang="fr-FR" dirty="0" smtClean="0"/>
              <a:t>…</a:t>
            </a:r>
          </a:p>
          <a:p>
            <a:pPr marL="360000" lvl="1" indent="-360000">
              <a:spcBef>
                <a:spcPts val="1200"/>
              </a:spcBef>
              <a:buFont typeface="+mj-lt"/>
              <a:buAutoNum type="arabicParenR"/>
            </a:pPr>
            <a:r>
              <a:rPr lang="fr-FR" dirty="0"/>
              <a:t>Le </a:t>
            </a:r>
            <a:r>
              <a:rPr lang="fr-FR" dirty="0" err="1" smtClean="0"/>
              <a:t>²carnaval</a:t>
            </a:r>
            <a:r>
              <a:rPr lang="fr-FR" dirty="0" smtClean="0"/>
              <a:t> ²d’Annecy </a:t>
            </a:r>
            <a:r>
              <a:rPr lang="fr-FR" dirty="0" err="1" smtClean="0"/>
              <a:t>²ressemble</a:t>
            </a:r>
            <a:r>
              <a:rPr lang="fr-FR" dirty="0" smtClean="0"/>
              <a:t> </a:t>
            </a:r>
            <a:r>
              <a:rPr lang="fr-FR" dirty="0" err="1" smtClean="0"/>
              <a:t>²beaucoup</a:t>
            </a:r>
            <a:r>
              <a:rPr lang="fr-FR" dirty="0" smtClean="0"/>
              <a:t> </a:t>
            </a:r>
            <a:r>
              <a:rPr lang="fr-FR" dirty="0" err="1" smtClean="0"/>
              <a:t>²au</a:t>
            </a:r>
            <a:r>
              <a:rPr lang="fr-FR" dirty="0" smtClean="0"/>
              <a:t> </a:t>
            </a:r>
            <a:r>
              <a:rPr lang="fr-FR" dirty="0" err="1" smtClean="0"/>
              <a:t>²carnaval</a:t>
            </a:r>
            <a:r>
              <a:rPr lang="fr-FR" dirty="0" smtClean="0"/>
              <a:t> </a:t>
            </a:r>
            <a:r>
              <a:rPr lang="fr-FR" dirty="0" err="1" smtClean="0"/>
              <a:t>²de</a:t>
            </a:r>
            <a:r>
              <a:rPr lang="fr-FR" dirty="0" smtClean="0"/>
              <a:t> </a:t>
            </a:r>
            <a:r>
              <a:rPr lang="fr-FR" dirty="0"/>
              <a:t>Venise.</a:t>
            </a:r>
          </a:p>
        </p:txBody>
      </p:sp>
      <p:sp>
        <p:nvSpPr>
          <p:cNvPr id="5" name="Espace réservé du texte 4"/>
          <p:cNvSpPr>
            <a:spLocks noGrp="1"/>
          </p:cNvSpPr>
          <p:nvPr>
            <p:ph type="body" sz="quarter" idx="12"/>
          </p:nvPr>
        </p:nvSpPr>
        <p:spPr/>
        <p:txBody>
          <a:bodyPr/>
          <a:lstStyle/>
          <a:p>
            <a:r>
              <a:rPr lang="fr-FR" dirty="0" smtClean="0"/>
              <a:t>Les phrases</a:t>
            </a:r>
            <a:endParaRPr lang="fr-FR" dirty="0"/>
          </a:p>
        </p:txBody>
      </p:sp>
    </p:spTree>
    <p:extLst>
      <p:ext uri="{BB962C8B-B14F-4D97-AF65-F5344CB8AC3E}">
        <p14:creationId xmlns:p14="http://schemas.microsoft.com/office/powerpoint/2010/main" val="3455152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lvl="4"/>
            <a:r>
              <a:rPr lang="fr-FR" dirty="0">
                <a:sym typeface="Wingdings" panose="05000000000000000000" pitchFamily="2" charset="2"/>
              </a:rPr>
              <a:t>(Diapo de travail : voir la page suivante.)</a:t>
            </a:r>
          </a:p>
          <a:p>
            <a:endParaRPr lang="fr-FR" dirty="0" smtClean="0"/>
          </a:p>
          <a:p>
            <a:r>
              <a:rPr lang="fr-FR" dirty="0" smtClean="0"/>
              <a:t>Retrouver les verbes et les noms communs d’un extrait du texte.</a:t>
            </a:r>
          </a:p>
          <a:p>
            <a:pPr lvl="1"/>
            <a:r>
              <a:rPr lang="fr-FR" dirty="0" smtClean="0">
                <a:sym typeface="Wingdings" panose="05000000000000000000" pitchFamily="2" charset="2"/>
              </a:rPr>
              <a:t>C’est </a:t>
            </a:r>
            <a:r>
              <a:rPr lang="fr-FR" dirty="0">
                <a:sym typeface="Wingdings" panose="05000000000000000000" pitchFamily="2" charset="2"/>
              </a:rPr>
              <a:t>une période de l’année pendant laquelle </a:t>
            </a:r>
            <a:r>
              <a:rPr lang="fr-FR" dirty="0" smtClean="0">
                <a:sym typeface="Wingdings" panose="05000000000000000000" pitchFamily="2" charset="2"/>
              </a:rPr>
              <a:t>les </a:t>
            </a:r>
            <a:r>
              <a:rPr lang="fr-FR" dirty="0">
                <a:sym typeface="Wingdings" panose="05000000000000000000" pitchFamily="2" charset="2"/>
              </a:rPr>
              <a:t>gens s’amusent à se déguiser et à se maquiller. On danse, on chante, on lance des confettis, on se </a:t>
            </a:r>
            <a:r>
              <a:rPr lang="fr-FR" dirty="0" smtClean="0">
                <a:sym typeface="Wingdings" panose="05000000000000000000" pitchFamily="2" charset="2"/>
              </a:rPr>
              <a:t>régale </a:t>
            </a:r>
            <a:r>
              <a:rPr lang="fr-FR" dirty="0">
                <a:sym typeface="Wingdings" panose="05000000000000000000" pitchFamily="2" charset="2"/>
              </a:rPr>
              <a:t>de crêpes, de bugnes, de beignets, de merveilles… En princesses, en cowboys ou en indiens, </a:t>
            </a:r>
            <a:r>
              <a:rPr lang="fr-FR" dirty="0" smtClean="0">
                <a:sym typeface="Wingdings" panose="05000000000000000000" pitchFamily="2" charset="2"/>
              </a:rPr>
              <a:t>les </a:t>
            </a:r>
            <a:r>
              <a:rPr lang="fr-FR" dirty="0">
                <a:sym typeface="Wingdings" panose="05000000000000000000" pitchFamily="2" charset="2"/>
              </a:rPr>
              <a:t>gens défilent dans les rues à pied ou sur des chars décorés en chantant et en dansant. </a:t>
            </a:r>
            <a:endParaRPr lang="fr-FR" dirty="0" smtClean="0">
              <a:sym typeface="Wingdings" panose="05000000000000000000" pitchFamily="2" charset="2"/>
            </a:endParaRPr>
          </a:p>
          <a:p>
            <a:endParaRPr lang="fr-FR" dirty="0"/>
          </a:p>
        </p:txBody>
      </p:sp>
      <p:sp>
        <p:nvSpPr>
          <p:cNvPr id="3" name="Espace réservé du texte 2"/>
          <p:cNvSpPr>
            <a:spLocks noGrp="1"/>
          </p:cNvSpPr>
          <p:nvPr>
            <p:ph type="body" sz="quarter" idx="11"/>
          </p:nvPr>
        </p:nvSpPr>
        <p:spPr/>
        <p:txBody>
          <a:bodyPr/>
          <a:lstStyle/>
          <a:p>
            <a:r>
              <a:rPr lang="fr-FR" dirty="0" smtClean="0"/>
              <a:t>Les mots</a:t>
            </a:r>
            <a:endParaRPr lang="fr-FR" dirty="0"/>
          </a:p>
        </p:txBody>
      </p:sp>
    </p:spTree>
    <p:extLst>
      <p:ext uri="{BB962C8B-B14F-4D97-AF65-F5344CB8AC3E}">
        <p14:creationId xmlns:p14="http://schemas.microsoft.com/office/powerpoint/2010/main" val="3807974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Entoure en rouge les mots qui sont des verbes.</a:t>
            </a:r>
          </a:p>
          <a:p>
            <a:r>
              <a:rPr lang="fr-FR" dirty="0" smtClean="0"/>
              <a:t>Entoure en bleu les mots qui sont des noms communs.</a:t>
            </a:r>
            <a:endParaRPr lang="fr-FR" dirty="0"/>
          </a:p>
        </p:txBody>
      </p:sp>
      <p:sp>
        <p:nvSpPr>
          <p:cNvPr id="3" name="Espace réservé du texte 2"/>
          <p:cNvSpPr>
            <a:spLocks noGrp="1"/>
          </p:cNvSpPr>
          <p:nvPr>
            <p:ph type="body" sz="quarter" idx="11"/>
          </p:nvPr>
        </p:nvSpPr>
        <p:spPr/>
        <p:txBody>
          <a:bodyPr/>
          <a:lstStyle/>
          <a:p>
            <a:pPr lvl="3"/>
            <a:r>
              <a:rPr lang="fr-FR" dirty="0" smtClean="0"/>
              <a:t>C’est  une  période  de  l’année  pendant  laquelle  les  gens  s’amusent  à  se  déguiser  et  à  se  maquiller .  On  danse ,  on  chante ,  on  lance  des  confettis .  On  se  régale  de  crêpes,  de  bugnes ,  de  beignets ,  de  merveilles …  En  princesses ,  en  cowboys  ou  en  indiens ,  les  gens  défilent  dans  les  rues  à  pied  ou  sur  des  chars  décorés  en  chantant  et  en  dansant .</a:t>
            </a:r>
            <a:endParaRPr lang="fr-FR" dirty="0"/>
          </a:p>
        </p:txBody>
      </p:sp>
      <p:sp>
        <p:nvSpPr>
          <p:cNvPr id="4" name="Espace réservé du texte 3"/>
          <p:cNvSpPr>
            <a:spLocks noGrp="1"/>
          </p:cNvSpPr>
          <p:nvPr>
            <p:ph type="body" sz="quarter" idx="12"/>
          </p:nvPr>
        </p:nvSpPr>
        <p:spPr/>
        <p:txBody>
          <a:bodyPr/>
          <a:lstStyle/>
          <a:p>
            <a:r>
              <a:rPr lang="fr-FR" dirty="0" smtClean="0"/>
              <a:t>Les mots</a:t>
            </a:r>
            <a:endParaRPr lang="fr-FR" dirty="0"/>
          </a:p>
        </p:txBody>
      </p:sp>
    </p:spTree>
    <p:extLst>
      <p:ext uri="{BB962C8B-B14F-4D97-AF65-F5344CB8AC3E}">
        <p14:creationId xmlns:p14="http://schemas.microsoft.com/office/powerpoint/2010/main" val="381423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20759357">
            <a:off x="2222161" y="1975099"/>
            <a:ext cx="1853182" cy="1482223"/>
          </a:xfrm>
          <a:prstGeom prst="rect">
            <a:avLst/>
          </a:prstGeom>
          <a:noFill/>
        </p:spPr>
        <p:txBody>
          <a:bodyPr wrap="square" rtlCol="0">
            <a:spAutoFit/>
          </a:bodyPr>
          <a:lstStyle/>
          <a:p>
            <a:pPr algn="ctr"/>
            <a:r>
              <a:rPr lang="fr-FR" sz="4500" dirty="0" smtClean="0">
                <a:latin typeface="Lilly" pitchFamily="2" charset="0"/>
              </a:rPr>
              <a:t>Jour</a:t>
            </a:r>
          </a:p>
          <a:p>
            <a:pPr algn="ctr"/>
            <a:r>
              <a:rPr lang="fr-FR" sz="4500" dirty="0" smtClean="0">
                <a:latin typeface="Lilly" pitchFamily="2" charset="0"/>
              </a:rPr>
              <a:t>1 </a:t>
            </a:r>
            <a:r>
              <a:rPr lang="fr-FR" sz="3000" dirty="0" smtClean="0">
                <a:latin typeface="Lilly" pitchFamily="2" charset="0"/>
              </a:rPr>
              <a:t>- 1</a:t>
            </a:r>
            <a:endParaRPr lang="fr-FR" sz="3000" dirty="0">
              <a:latin typeface="Lilly" pitchFamily="2" charset="0"/>
            </a:endParaRPr>
          </a:p>
        </p:txBody>
      </p:sp>
    </p:spTree>
    <p:extLst>
      <p:ext uri="{BB962C8B-B14F-4D97-AF65-F5344CB8AC3E}">
        <p14:creationId xmlns:p14="http://schemas.microsoft.com/office/powerpoint/2010/main" val="1603616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Les origines du carnaval</a:t>
            </a:r>
            <a:endParaRPr lang="fr-FR" dirty="0"/>
          </a:p>
        </p:txBody>
      </p:sp>
      <p:sp>
        <p:nvSpPr>
          <p:cNvPr id="6" name="Espace réservé du texte 5"/>
          <p:cNvSpPr>
            <a:spLocks noGrp="1"/>
          </p:cNvSpPr>
          <p:nvPr>
            <p:ph type="body" sz="quarter" idx="10"/>
          </p:nvPr>
        </p:nvSpPr>
        <p:spPr/>
        <p:txBody>
          <a:bodyPr/>
          <a:lstStyle/>
          <a:p>
            <a:r>
              <a:rPr lang="fr-FR" dirty="0"/>
              <a:t>Le carnaval existe depuis de très nombreuses années. C’est une période de l’année pendant laquelle les gens s’amusent à se déguiser et à se maquiller. On danse, on chante, on lance des </a:t>
            </a:r>
            <a:r>
              <a:rPr lang="fr-FR" dirty="0" smtClean="0"/>
              <a:t>confettis. On </a:t>
            </a:r>
            <a:r>
              <a:rPr lang="fr-FR" dirty="0"/>
              <a:t>se régale de crêpes, de bugnes, de beignets, de merveilles… En princesses, en cowboys ou en indiens, les gens défilent dans les rues à pied ou sur des chars décorés en chantant et en dansant.</a:t>
            </a:r>
          </a:p>
          <a:p>
            <a:r>
              <a:rPr lang="fr-FR" dirty="0"/>
              <a:t>Il y a souvent une journée spéciale pendant cette période, le Mardi gras. Ce jour s’appelle Mardi gras car autrefois, ce jour-là, on mangeait beaucoup de choses très grasses, avant de commencer une période de 40 jours où les aliments riches, gras, étaient interdits. Il y a très longtemps, cette période célébrait le retour du printemps.</a:t>
            </a:r>
          </a:p>
          <a:p>
            <a:r>
              <a:rPr lang="fr-FR" dirty="0"/>
              <a:t>Le </a:t>
            </a:r>
            <a:r>
              <a:rPr lang="fr-FR" dirty="0" smtClean="0"/>
              <a:t>carnaval </a:t>
            </a:r>
            <a:r>
              <a:rPr lang="fr-FR" dirty="0"/>
              <a:t>se situe toujours entre le 3 février et le 9 mars. </a:t>
            </a:r>
          </a:p>
        </p:txBody>
      </p:sp>
    </p:spTree>
    <p:extLst>
      <p:ext uri="{BB962C8B-B14F-4D97-AF65-F5344CB8AC3E}">
        <p14:creationId xmlns:p14="http://schemas.microsoft.com/office/powerpoint/2010/main" val="1333748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carnavals en France</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5" name="Rectangle 4"/>
          <p:cNvSpPr/>
          <p:nvPr/>
        </p:nvSpPr>
        <p:spPr>
          <a:xfrm>
            <a:off x="1313413" y="836712"/>
            <a:ext cx="3565198" cy="2246769"/>
          </a:xfrm>
          <a:prstGeom prst="rect">
            <a:avLst/>
          </a:prstGeom>
        </p:spPr>
        <p:txBody>
          <a:bodyPr wrap="square">
            <a:spAutoFit/>
          </a:bodyPr>
          <a:lstStyle/>
          <a:p>
            <a:pPr algn="just"/>
            <a:r>
              <a:rPr lang="fr-FR" sz="2000" b="1" dirty="0"/>
              <a:t>Le carnaval de Bretagne se fête pendant cinq jours à partir de mi-février.</a:t>
            </a:r>
          </a:p>
          <a:p>
            <a:pPr algn="just"/>
            <a:r>
              <a:rPr lang="fr-FR" sz="2000" b="1" dirty="0"/>
              <a:t>On fête les « gras de Douarnenez ». Il y a un roi carnaval qu’on brule le dernier jour. </a:t>
            </a:r>
          </a:p>
        </p:txBody>
      </p:sp>
      <p:pic>
        <p:nvPicPr>
          <p:cNvPr id="1026" name="Picture 2" descr="den-paol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775" y="1125864"/>
            <a:ext cx="116363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pic>
      <p:sp>
        <p:nvSpPr>
          <p:cNvPr id="6" name="Rectangle 5"/>
          <p:cNvSpPr/>
          <p:nvPr/>
        </p:nvSpPr>
        <p:spPr>
          <a:xfrm>
            <a:off x="5094635" y="858520"/>
            <a:ext cx="4655371" cy="1938992"/>
          </a:xfrm>
          <a:prstGeom prst="rect">
            <a:avLst/>
          </a:prstGeom>
        </p:spPr>
        <p:txBody>
          <a:bodyPr wrap="square">
            <a:spAutoFit/>
          </a:bodyPr>
          <a:lstStyle/>
          <a:p>
            <a:pPr algn="just"/>
            <a:r>
              <a:rPr lang="fr-FR" sz="2000" b="1" dirty="0"/>
              <a:t>Le carnaval d’Albi est un des plus anciens de France. Il a lieu les premiers jours de mars.</a:t>
            </a:r>
          </a:p>
          <a:p>
            <a:pPr algn="just"/>
            <a:r>
              <a:rPr lang="fr-FR" sz="2000" b="1" dirty="0"/>
              <a:t>Il y a l’élection d’une reine du carnaval, un défilé de chars et la fabrication d’une crêpe géante</a:t>
            </a:r>
            <a:r>
              <a:rPr lang="fr-FR" sz="2000" b="1" dirty="0" smtClean="0"/>
              <a:t>.</a:t>
            </a:r>
            <a:endParaRPr lang="fr-FR" sz="2000" b="1" dirty="0"/>
          </a:p>
        </p:txBody>
      </p:sp>
      <p:sp>
        <p:nvSpPr>
          <p:cNvPr id="7" name="Rectangle 6"/>
          <p:cNvSpPr/>
          <p:nvPr/>
        </p:nvSpPr>
        <p:spPr>
          <a:xfrm>
            <a:off x="125412" y="3140968"/>
            <a:ext cx="6889693" cy="1631216"/>
          </a:xfrm>
          <a:prstGeom prst="rect">
            <a:avLst/>
          </a:prstGeom>
        </p:spPr>
        <p:txBody>
          <a:bodyPr wrap="square">
            <a:spAutoFit/>
          </a:bodyPr>
          <a:lstStyle/>
          <a:p>
            <a:pPr algn="just"/>
            <a:r>
              <a:rPr lang="fr-FR" sz="2000" b="1" dirty="0"/>
              <a:t>Le carnaval de Nice se fête pendant deux semaines.</a:t>
            </a:r>
          </a:p>
          <a:p>
            <a:pPr algn="just"/>
            <a:r>
              <a:rPr lang="fr-FR" sz="2000" b="1" dirty="0"/>
              <a:t>C’est un des plus célèbres de France. On s’y rend pour ses parades de chars avec des personnages immenses, pour ses batailles de fleurs et pour ses feux d’artifices lancés au-dessus de la mer</a:t>
            </a:r>
            <a:r>
              <a:rPr lang="fr-FR" sz="2000" b="1" dirty="0" smtClean="0"/>
              <a:t>.</a:t>
            </a:r>
            <a:endParaRPr lang="fr-FR" sz="20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231" y="2800509"/>
            <a:ext cx="2700338" cy="197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Rectangle 7"/>
          <p:cNvSpPr/>
          <p:nvPr/>
        </p:nvSpPr>
        <p:spPr>
          <a:xfrm>
            <a:off x="2850114" y="4996148"/>
            <a:ext cx="6924124" cy="1631216"/>
          </a:xfrm>
          <a:prstGeom prst="rect">
            <a:avLst/>
          </a:prstGeom>
        </p:spPr>
        <p:txBody>
          <a:bodyPr wrap="square">
            <a:spAutoFit/>
          </a:bodyPr>
          <a:lstStyle/>
          <a:p>
            <a:pPr algn="just"/>
            <a:r>
              <a:rPr lang="fr-FR" sz="2000" b="1" dirty="0"/>
              <a:t>Le carnaval d'Annecy, dans les Alpes, est fin février. Il dure deux jours.</a:t>
            </a:r>
          </a:p>
          <a:p>
            <a:pPr algn="just"/>
            <a:r>
              <a:rPr lang="fr-FR" sz="2000" b="1" dirty="0"/>
              <a:t>Il ressemble beaucoup au carnaval de Venise, en Italie : les participants portent des masques vénitiens et des costumes somptueux. Il y a de la musique dans les rues</a:t>
            </a:r>
            <a:r>
              <a:rPr lang="fr-FR" sz="2000" b="1" dirty="0" smtClean="0"/>
              <a:t>.</a:t>
            </a:r>
            <a:endParaRPr lang="fr-FR" sz="2000" b="1" dirty="0"/>
          </a:p>
        </p:txBody>
      </p:sp>
      <p:pic>
        <p:nvPicPr>
          <p:cNvPr id="1028" name="il_fi" descr="1207045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75" y="4931126"/>
            <a:ext cx="270033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12680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pPr lvl="1"/>
            <a:r>
              <a:rPr lang="fr-FR" u="sng" dirty="0" smtClean="0"/>
              <a:t>Séance 1</a:t>
            </a:r>
          </a:p>
          <a:p>
            <a:endParaRPr lang="fr-FR" dirty="0"/>
          </a:p>
          <a:p>
            <a:r>
              <a:rPr lang="fr-FR" dirty="0" smtClean="0"/>
              <a:t>Débat collectif – 10 min : que savez-vous du carnaval ?</a:t>
            </a:r>
          </a:p>
          <a:p>
            <a:endParaRPr lang="fr-FR" dirty="0"/>
          </a:p>
          <a:p>
            <a:r>
              <a:rPr lang="fr-FR" dirty="0" smtClean="0"/>
              <a:t>Lecture individuelle du document, plusieurs fois.</a:t>
            </a:r>
          </a:p>
          <a:p>
            <a:r>
              <a:rPr lang="fr-FR" dirty="0" smtClean="0"/>
              <a:t>Nouvel échange collectif – 15 min : Qu’avez-vous appris de nouveau ?</a:t>
            </a:r>
          </a:p>
          <a:p>
            <a:r>
              <a:rPr lang="fr-FR" dirty="0" smtClean="0"/>
              <a:t>(les enfants lisent les passages référents lorsqu’ils apportent une information nouvelle)</a:t>
            </a:r>
          </a:p>
          <a:p>
            <a:endParaRPr lang="fr-FR" dirty="0"/>
          </a:p>
          <a:p>
            <a:r>
              <a:rPr lang="fr-FR" dirty="0" smtClean="0"/>
              <a:t>Lecture collective du texte plusieurs fois.</a:t>
            </a:r>
          </a:p>
          <a:p>
            <a:endParaRPr lang="fr-FR" dirty="0"/>
          </a:p>
          <a:p>
            <a:endParaRPr lang="fr-FR" dirty="0" smtClean="0"/>
          </a:p>
          <a:p>
            <a:pPr lvl="1"/>
            <a:r>
              <a:rPr lang="fr-FR" u="sng" dirty="0" smtClean="0"/>
              <a:t>Séance 2</a:t>
            </a:r>
          </a:p>
          <a:p>
            <a:endParaRPr lang="fr-FR" dirty="0" smtClean="0"/>
          </a:p>
          <a:p>
            <a:r>
              <a:rPr lang="fr-FR" dirty="0" smtClean="0"/>
              <a:t>Questionnaire de compréhension individuel</a:t>
            </a:r>
            <a:r>
              <a:rPr lang="fr-FR" dirty="0"/>
              <a:t> </a:t>
            </a:r>
            <a:r>
              <a:rPr lang="fr-FR" dirty="0" smtClean="0"/>
              <a:t>: une phase écrite individuelle, puis une phase de correction.</a:t>
            </a:r>
          </a:p>
        </p:txBody>
      </p:sp>
      <p:sp>
        <p:nvSpPr>
          <p:cNvPr id="5" name="Espace réservé du texte 4"/>
          <p:cNvSpPr>
            <a:spLocks noGrp="1"/>
          </p:cNvSpPr>
          <p:nvPr>
            <p:ph type="body" sz="quarter" idx="11"/>
          </p:nvPr>
        </p:nvSpPr>
        <p:spPr/>
        <p:txBody>
          <a:bodyPr/>
          <a:lstStyle/>
          <a:p>
            <a:r>
              <a:rPr lang="fr-FR" dirty="0" smtClean="0"/>
              <a:t>Compréhension</a:t>
            </a:r>
            <a:endParaRPr lang="fr-FR" dirty="0"/>
          </a:p>
        </p:txBody>
      </p:sp>
    </p:spTree>
    <p:extLst>
      <p:ext uri="{BB962C8B-B14F-4D97-AF65-F5344CB8AC3E}">
        <p14:creationId xmlns:p14="http://schemas.microsoft.com/office/powerpoint/2010/main" val="155455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20759357">
            <a:off x="2222161" y="1975099"/>
            <a:ext cx="1853182" cy="1482223"/>
          </a:xfrm>
          <a:prstGeom prst="rect">
            <a:avLst/>
          </a:prstGeom>
          <a:noFill/>
        </p:spPr>
        <p:txBody>
          <a:bodyPr wrap="square" rtlCol="0">
            <a:spAutoFit/>
          </a:bodyPr>
          <a:lstStyle/>
          <a:p>
            <a:pPr algn="ctr"/>
            <a:r>
              <a:rPr lang="fr-FR" sz="4500" dirty="0" smtClean="0">
                <a:latin typeface="Lilly" pitchFamily="2" charset="0"/>
              </a:rPr>
              <a:t>Jour</a:t>
            </a:r>
          </a:p>
          <a:p>
            <a:pPr algn="ctr"/>
            <a:r>
              <a:rPr lang="fr-FR" sz="4500" dirty="0" smtClean="0">
                <a:latin typeface="Lilly" pitchFamily="2" charset="0"/>
              </a:rPr>
              <a:t>1 </a:t>
            </a:r>
            <a:r>
              <a:rPr lang="fr-FR" sz="3000" dirty="0" smtClean="0">
                <a:latin typeface="Lilly" pitchFamily="2" charset="0"/>
              </a:rPr>
              <a:t>- 2</a:t>
            </a:r>
            <a:endParaRPr lang="fr-FR" sz="3000" dirty="0">
              <a:latin typeface="Lilly" pitchFamily="2" charset="0"/>
            </a:endParaRPr>
          </a:p>
        </p:txBody>
      </p:sp>
    </p:spTree>
    <p:extLst>
      <p:ext uri="{BB962C8B-B14F-4D97-AF65-F5344CB8AC3E}">
        <p14:creationId xmlns:p14="http://schemas.microsoft.com/office/powerpoint/2010/main" val="3302503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Réponds aux questions en faisant une phrase correcte.</a:t>
            </a:r>
            <a:endParaRPr lang="fr-FR" dirty="0"/>
          </a:p>
        </p:txBody>
      </p:sp>
      <p:sp>
        <p:nvSpPr>
          <p:cNvPr id="5" name="Espace réservé du texte 4"/>
          <p:cNvSpPr>
            <a:spLocks noGrp="1"/>
          </p:cNvSpPr>
          <p:nvPr>
            <p:ph type="body" sz="quarter" idx="11"/>
          </p:nvPr>
        </p:nvSpPr>
        <p:spPr>
          <a:xfrm>
            <a:off x="130993" y="980728"/>
            <a:ext cx="9643246" cy="5761385"/>
          </a:xfrm>
        </p:spPr>
        <p:txBody>
          <a:bodyPr/>
          <a:lstStyle/>
          <a:p>
            <a:pPr marL="360000" lvl="1" indent="-360000">
              <a:lnSpc>
                <a:spcPct val="100000"/>
              </a:lnSpc>
              <a:buFont typeface="+mj-lt"/>
              <a:buAutoNum type="arabicParenR"/>
            </a:pPr>
            <a:r>
              <a:rPr lang="fr-FR" dirty="0"/>
              <a:t>Que </a:t>
            </a:r>
            <a:r>
              <a:rPr lang="fr-FR" dirty="0" err="1" smtClean="0"/>
              <a:t>²fait-²on</a:t>
            </a:r>
            <a:r>
              <a:rPr lang="fr-FR" dirty="0" smtClean="0"/>
              <a:t> </a:t>
            </a:r>
            <a:r>
              <a:rPr lang="fr-FR" dirty="0" err="1" smtClean="0"/>
              <a:t>²pendant</a:t>
            </a:r>
            <a:r>
              <a:rPr lang="fr-FR" dirty="0" smtClean="0"/>
              <a:t> </a:t>
            </a:r>
            <a:r>
              <a:rPr lang="fr-FR" dirty="0" err="1" smtClean="0"/>
              <a:t>²carnaval</a:t>
            </a:r>
            <a:r>
              <a:rPr lang="fr-FR" dirty="0" smtClean="0"/>
              <a:t> </a:t>
            </a:r>
            <a:r>
              <a:rPr lang="fr-FR" dirty="0"/>
              <a:t>?</a:t>
            </a:r>
          </a:p>
          <a:p>
            <a:pPr marL="360000" lvl="1" indent="-360000">
              <a:lnSpc>
                <a:spcPct val="500000"/>
              </a:lnSpc>
              <a:buFont typeface="+mj-lt"/>
              <a:buAutoNum type="arabicParenR"/>
            </a:pPr>
            <a:r>
              <a:rPr lang="fr-FR" dirty="0"/>
              <a:t>Pourquoi </a:t>
            </a:r>
            <a:r>
              <a:rPr lang="fr-FR" dirty="0" err="1" smtClean="0"/>
              <a:t>²le</a:t>
            </a:r>
            <a:r>
              <a:rPr lang="fr-FR" dirty="0" smtClean="0"/>
              <a:t> </a:t>
            </a:r>
            <a:r>
              <a:rPr lang="fr-FR" dirty="0" err="1" smtClean="0"/>
              <a:t>²jour</a:t>
            </a:r>
            <a:r>
              <a:rPr lang="fr-FR" dirty="0" smtClean="0"/>
              <a:t> </a:t>
            </a:r>
            <a:r>
              <a:rPr lang="fr-FR" dirty="0" err="1" smtClean="0"/>
              <a:t>²de</a:t>
            </a:r>
            <a:r>
              <a:rPr lang="fr-FR" dirty="0" smtClean="0"/>
              <a:t> </a:t>
            </a:r>
            <a:r>
              <a:rPr lang="fr-FR" dirty="0"/>
              <a:t>« Mardi </a:t>
            </a:r>
            <a:r>
              <a:rPr lang="fr-FR" dirty="0" err="1" smtClean="0"/>
              <a:t>²gra</a:t>
            </a:r>
            <a:r>
              <a:rPr lang="fr-FR" dirty="0" smtClean="0"/>
              <a:t>$</a:t>
            </a:r>
            <a:r>
              <a:rPr lang="fr-FR" dirty="0"/>
              <a:t> » </a:t>
            </a:r>
            <a:r>
              <a:rPr lang="fr-FR" dirty="0" smtClean="0"/>
              <a:t>²$’</a:t>
            </a:r>
            <a:r>
              <a:rPr lang="fr-FR" dirty="0" err="1" smtClean="0"/>
              <a:t>²appelle-²t-²il</a:t>
            </a:r>
            <a:r>
              <a:rPr lang="fr-FR" dirty="0" smtClean="0"/>
              <a:t> </a:t>
            </a:r>
            <a:r>
              <a:rPr lang="fr-FR" dirty="0" err="1" smtClean="0"/>
              <a:t>²ainsi</a:t>
            </a:r>
            <a:r>
              <a:rPr lang="fr-FR" dirty="0" smtClean="0"/>
              <a:t> </a:t>
            </a:r>
            <a:r>
              <a:rPr lang="fr-FR" dirty="0"/>
              <a:t>?</a:t>
            </a:r>
          </a:p>
          <a:p>
            <a:pPr marL="360000" lvl="1" indent="-360000">
              <a:lnSpc>
                <a:spcPct val="500000"/>
              </a:lnSpc>
              <a:buFont typeface="+mj-lt"/>
              <a:buAutoNum type="arabicParenR"/>
            </a:pPr>
            <a:r>
              <a:rPr lang="fr-FR" dirty="0"/>
              <a:t>Quand </a:t>
            </a:r>
            <a:r>
              <a:rPr lang="fr-FR" dirty="0" err="1" smtClean="0"/>
              <a:t>²a</a:t>
            </a:r>
            <a:r>
              <a:rPr lang="fr-FR" dirty="0" smtClean="0"/>
              <a:t> </a:t>
            </a:r>
            <a:r>
              <a:rPr lang="fr-FR" dirty="0" err="1" smtClean="0"/>
              <a:t>²lieu</a:t>
            </a:r>
            <a:r>
              <a:rPr lang="fr-FR" dirty="0" smtClean="0"/>
              <a:t> </a:t>
            </a:r>
            <a:r>
              <a:rPr lang="fr-FR" dirty="0" err="1" smtClean="0"/>
              <a:t>²le</a:t>
            </a:r>
            <a:r>
              <a:rPr lang="fr-FR" dirty="0" smtClean="0"/>
              <a:t> </a:t>
            </a:r>
            <a:r>
              <a:rPr lang="fr-FR" dirty="0" err="1" smtClean="0"/>
              <a:t>²carnaval</a:t>
            </a:r>
            <a:r>
              <a:rPr lang="fr-FR" dirty="0" smtClean="0"/>
              <a:t> ?</a:t>
            </a:r>
            <a:endParaRPr lang="fr-FR" dirty="0"/>
          </a:p>
        </p:txBody>
      </p:sp>
      <p:sp>
        <p:nvSpPr>
          <p:cNvPr id="6" name="Espace réservé du texte 5"/>
          <p:cNvSpPr>
            <a:spLocks noGrp="1"/>
          </p:cNvSpPr>
          <p:nvPr>
            <p:ph type="body" sz="quarter" idx="12"/>
          </p:nvPr>
        </p:nvSpPr>
        <p:spPr/>
        <p:txBody>
          <a:bodyPr/>
          <a:lstStyle/>
          <a:p>
            <a:r>
              <a:rPr lang="fr-FR" dirty="0" smtClean="0"/>
              <a:t>Compréhension</a:t>
            </a:r>
            <a:endParaRPr lang="fr-FR" dirty="0"/>
          </a:p>
        </p:txBody>
      </p:sp>
    </p:spTree>
    <p:extLst>
      <p:ext uri="{BB962C8B-B14F-4D97-AF65-F5344CB8AC3E}">
        <p14:creationId xmlns:p14="http://schemas.microsoft.com/office/powerpoint/2010/main" val="139030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Réponds aux questions en faisant une phrase correcte.</a:t>
            </a:r>
            <a:endParaRPr lang="fr-FR" dirty="0"/>
          </a:p>
        </p:txBody>
      </p:sp>
      <p:sp>
        <p:nvSpPr>
          <p:cNvPr id="5" name="Espace réservé du texte 4"/>
          <p:cNvSpPr>
            <a:spLocks noGrp="1"/>
          </p:cNvSpPr>
          <p:nvPr>
            <p:ph type="body" sz="quarter" idx="11"/>
          </p:nvPr>
        </p:nvSpPr>
        <p:spPr>
          <a:xfrm>
            <a:off x="130993" y="836712"/>
            <a:ext cx="9643246" cy="5905401"/>
          </a:xfrm>
        </p:spPr>
        <p:txBody>
          <a:bodyPr/>
          <a:lstStyle/>
          <a:p>
            <a:pPr marL="360000" lvl="1" indent="-360000">
              <a:lnSpc>
                <a:spcPct val="150000"/>
              </a:lnSpc>
              <a:buFont typeface="+mj-lt"/>
              <a:buAutoNum type="arabicParenR" startAt="4"/>
            </a:pPr>
            <a:r>
              <a:rPr lang="fr-FR" dirty="0" smtClean="0"/>
              <a:t>Que mange-</a:t>
            </a:r>
            <a:r>
              <a:rPr lang="fr-FR" dirty="0" err="1" smtClean="0"/>
              <a:t>²t</a:t>
            </a:r>
            <a:r>
              <a:rPr lang="fr-FR" dirty="0" smtClean="0"/>
              <a:t>-</a:t>
            </a:r>
            <a:r>
              <a:rPr lang="fr-FR" dirty="0" err="1" smtClean="0"/>
              <a:t>²on</a:t>
            </a:r>
            <a:r>
              <a:rPr lang="fr-FR" dirty="0" smtClean="0"/>
              <a:t> </a:t>
            </a:r>
            <a:r>
              <a:rPr lang="fr-FR" dirty="0" err="1" smtClean="0"/>
              <a:t>²le</a:t>
            </a:r>
            <a:r>
              <a:rPr lang="fr-FR" dirty="0" smtClean="0"/>
              <a:t> </a:t>
            </a:r>
            <a:r>
              <a:rPr lang="fr-FR" dirty="0" err="1" smtClean="0"/>
              <a:t>²jour</a:t>
            </a:r>
            <a:r>
              <a:rPr lang="fr-FR" dirty="0" smtClean="0"/>
              <a:t> </a:t>
            </a:r>
            <a:r>
              <a:rPr lang="fr-FR" dirty="0" err="1" smtClean="0"/>
              <a:t>²de</a:t>
            </a:r>
            <a:r>
              <a:rPr lang="fr-FR" dirty="0" smtClean="0"/>
              <a:t> </a:t>
            </a:r>
            <a:r>
              <a:rPr lang="fr-FR" dirty="0"/>
              <a:t>Mardi </a:t>
            </a:r>
            <a:r>
              <a:rPr lang="fr-FR" dirty="0" err="1" smtClean="0"/>
              <a:t>²gra</a:t>
            </a:r>
            <a:r>
              <a:rPr lang="fr-FR" dirty="0" smtClean="0"/>
              <a:t>$ </a:t>
            </a:r>
            <a:r>
              <a:rPr lang="fr-FR" dirty="0"/>
              <a:t>?</a:t>
            </a:r>
          </a:p>
          <a:p>
            <a:pPr marL="360000" lvl="1" indent="-360000">
              <a:lnSpc>
                <a:spcPct val="500000"/>
              </a:lnSpc>
              <a:buFont typeface="+mj-lt"/>
              <a:buAutoNum type="arabicParenR" startAt="4"/>
            </a:pPr>
            <a:r>
              <a:rPr lang="fr-FR" dirty="0"/>
              <a:t>En </a:t>
            </a:r>
            <a:r>
              <a:rPr lang="fr-FR" dirty="0" err="1" smtClean="0"/>
              <a:t>²quoi</a:t>
            </a:r>
            <a:r>
              <a:rPr lang="fr-FR" dirty="0" smtClean="0"/>
              <a:t> </a:t>
            </a:r>
            <a:r>
              <a:rPr lang="fr-FR" dirty="0" err="1" smtClean="0"/>
              <a:t>²aime</a:t>
            </a:r>
            <a:r>
              <a:rPr lang="fr-FR" dirty="0" smtClean="0"/>
              <a:t>$-</a:t>
            </a:r>
            <a:r>
              <a:rPr lang="fr-FR" dirty="0" err="1" smtClean="0"/>
              <a:t>²tu</a:t>
            </a:r>
            <a:r>
              <a:rPr lang="fr-FR" dirty="0" smtClean="0"/>
              <a:t> </a:t>
            </a:r>
            <a:r>
              <a:rPr lang="fr-FR" dirty="0" err="1" smtClean="0"/>
              <a:t>²te</a:t>
            </a:r>
            <a:r>
              <a:rPr lang="fr-FR" dirty="0" smtClean="0"/>
              <a:t> </a:t>
            </a:r>
            <a:r>
              <a:rPr lang="fr-FR" dirty="0" err="1" smtClean="0"/>
              <a:t>²déguiser</a:t>
            </a:r>
            <a:r>
              <a:rPr lang="fr-FR" dirty="0" smtClean="0"/>
              <a:t> </a:t>
            </a:r>
            <a:r>
              <a:rPr lang="fr-FR" dirty="0"/>
              <a:t>?</a:t>
            </a:r>
          </a:p>
        </p:txBody>
      </p:sp>
      <p:sp>
        <p:nvSpPr>
          <p:cNvPr id="6" name="Espace réservé du texte 5"/>
          <p:cNvSpPr>
            <a:spLocks noGrp="1"/>
          </p:cNvSpPr>
          <p:nvPr>
            <p:ph type="body" sz="quarter" idx="12"/>
          </p:nvPr>
        </p:nvSpPr>
        <p:spPr/>
        <p:txBody>
          <a:bodyPr/>
          <a:lstStyle/>
          <a:p>
            <a:r>
              <a:rPr lang="fr-FR" dirty="0" smtClean="0"/>
              <a:t>Compréhension</a:t>
            </a:r>
            <a:endParaRPr lang="fr-FR" dirty="0"/>
          </a:p>
        </p:txBody>
      </p:sp>
    </p:spTree>
    <p:extLst>
      <p:ext uri="{BB962C8B-B14F-4D97-AF65-F5344CB8AC3E}">
        <p14:creationId xmlns:p14="http://schemas.microsoft.com/office/powerpoint/2010/main" val="49805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0"/>
          </p:nvPr>
        </p:nvSpPr>
        <p:spPr/>
        <p:txBody>
          <a:bodyPr/>
          <a:lstStyle/>
          <a:p>
            <a:r>
              <a:rPr lang="fr-FR" dirty="0" smtClean="0"/>
              <a:t>Relie le carnaval et ce qu’il a de spécial.</a:t>
            </a:r>
            <a:endParaRPr lang="fr-FR" dirty="0"/>
          </a:p>
        </p:txBody>
      </p:sp>
      <p:sp>
        <p:nvSpPr>
          <p:cNvPr id="7" name="Espace réservé du texte 6"/>
          <p:cNvSpPr>
            <a:spLocks noGrp="1"/>
          </p:cNvSpPr>
          <p:nvPr>
            <p:ph type="body" sz="quarter" idx="12"/>
          </p:nvPr>
        </p:nvSpPr>
        <p:spPr/>
        <p:txBody>
          <a:bodyPr/>
          <a:lstStyle/>
          <a:p>
            <a:r>
              <a:rPr lang="fr-FR" dirty="0" smtClean="0"/>
              <a:t>Compréhension</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3148214492"/>
              </p:ext>
            </p:extLst>
          </p:nvPr>
        </p:nvGraphicFramePr>
        <p:xfrm>
          <a:off x="198091" y="980728"/>
          <a:ext cx="9460643" cy="3014368"/>
        </p:xfrm>
        <a:graphic>
          <a:graphicData uri="http://schemas.openxmlformats.org/drawingml/2006/table">
            <a:tbl>
              <a:tblPr/>
              <a:tblGrid>
                <a:gridCol w="2160177"/>
                <a:gridCol w="233836"/>
                <a:gridCol w="1870688"/>
                <a:gridCol w="233836"/>
                <a:gridCol w="4962106"/>
              </a:tblGrid>
              <a:tr h="523685">
                <a:tc>
                  <a:txBody>
                    <a:bodyPr/>
                    <a:lstStyle/>
                    <a:p>
                      <a:pPr marR="0" indent="0" algn="r" rtl="0">
                        <a:spcBef>
                          <a:spcPts val="0"/>
                        </a:spcBef>
                        <a:spcAft>
                          <a:spcPts val="0"/>
                        </a:spcAft>
                      </a:pPr>
                      <a:r>
                        <a:rPr lang="fr-FR" sz="2000" kern="1400" dirty="0">
                          <a:solidFill>
                            <a:srgbClr val="000000"/>
                          </a:solidFill>
                          <a:effectLst/>
                          <a:latin typeface="Times New Roman"/>
                        </a:rPr>
                        <a:t>le carnaval</a:t>
                      </a:r>
                    </a:p>
                    <a:p>
                      <a:pPr marR="0" indent="0" algn="r" rtl="0">
                        <a:spcBef>
                          <a:spcPts val="0"/>
                        </a:spcBef>
                        <a:spcAft>
                          <a:spcPts val="0"/>
                        </a:spcAft>
                      </a:pPr>
                      <a:r>
                        <a:rPr lang="fr-FR" sz="2000" kern="1400" dirty="0">
                          <a:solidFill>
                            <a:srgbClr val="000000"/>
                          </a:solidFill>
                          <a:effectLst/>
                          <a:latin typeface="Times New Roman"/>
                        </a:rPr>
                        <a:t>de Bretagne</a:t>
                      </a: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en-US" sz="2000" kern="1400">
                          <a:solidFill>
                            <a:srgbClr val="000000"/>
                          </a:solidFill>
                          <a:effectLst/>
                          <a:latin typeface="Symbol"/>
                        </a:rPr>
                        <a:t>·</a:t>
                      </a:r>
                      <a:endParaRPr lang="en-US" sz="2000" kern="1400">
                        <a:solidFill>
                          <a:srgbClr val="000000"/>
                        </a:solidFill>
                        <a:effectLst/>
                        <a:latin typeface="Times New Roman"/>
                      </a:endParaRP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fr-FR" sz="2000" kern="1400" dirty="0">
                          <a:solidFill>
                            <a:srgbClr val="000000"/>
                          </a:solidFill>
                          <a:effectLst/>
                          <a:latin typeface="Times New Roman"/>
                        </a:rPr>
                        <a:t> </a:t>
                      </a: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en-US" sz="2000" kern="1400">
                          <a:solidFill>
                            <a:srgbClr val="000000"/>
                          </a:solidFill>
                          <a:effectLst/>
                          <a:latin typeface="Symbol"/>
                        </a:rPr>
                        <a:t>·</a:t>
                      </a:r>
                      <a:endParaRPr lang="en-US" sz="2000" kern="1400">
                        <a:solidFill>
                          <a:srgbClr val="000000"/>
                        </a:solidFill>
                        <a:effectLst/>
                        <a:latin typeface="Times New Roman"/>
                      </a:endParaRP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fr-FR" sz="2000" kern="1400">
                          <a:solidFill>
                            <a:srgbClr val="000000"/>
                          </a:solidFill>
                          <a:effectLst/>
                          <a:latin typeface="Times New Roman"/>
                        </a:rPr>
                        <a:t>Il ressemble au carnaval de Venise.</a:t>
                      </a:r>
                    </a:p>
                  </a:txBody>
                  <a:tcPr marL="36576" marR="36576" marT="71996" marB="71996" anchor="ctr">
                    <a:lnL>
                      <a:noFill/>
                    </a:lnL>
                    <a:lnR>
                      <a:noFill/>
                    </a:lnR>
                    <a:lnT>
                      <a:noFill/>
                    </a:lnT>
                    <a:lnB>
                      <a:noFill/>
                    </a:lnB>
                  </a:tcPr>
                </a:tc>
              </a:tr>
              <a:tr h="523685">
                <a:tc>
                  <a:txBody>
                    <a:bodyPr/>
                    <a:lstStyle/>
                    <a:p>
                      <a:pPr marR="0" indent="0" algn="r" rtl="0">
                        <a:spcBef>
                          <a:spcPts val="0"/>
                        </a:spcBef>
                        <a:spcAft>
                          <a:spcPts val="0"/>
                        </a:spcAft>
                      </a:pPr>
                      <a:r>
                        <a:rPr lang="fr-FR" sz="2000" kern="1400">
                          <a:solidFill>
                            <a:srgbClr val="000000"/>
                          </a:solidFill>
                          <a:effectLst/>
                          <a:latin typeface="Times New Roman"/>
                        </a:rPr>
                        <a:t>le carnaval</a:t>
                      </a:r>
                    </a:p>
                    <a:p>
                      <a:pPr marR="0" indent="0" algn="r" rtl="0">
                        <a:spcBef>
                          <a:spcPts val="0"/>
                        </a:spcBef>
                        <a:spcAft>
                          <a:spcPts val="0"/>
                        </a:spcAft>
                      </a:pPr>
                      <a:r>
                        <a:rPr lang="fr-FR" sz="2000" kern="1400">
                          <a:solidFill>
                            <a:srgbClr val="000000"/>
                          </a:solidFill>
                          <a:effectLst/>
                          <a:latin typeface="Times New Roman"/>
                        </a:rPr>
                        <a:t>d’Albi</a:t>
                      </a: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en-US" sz="2000" kern="1400">
                          <a:solidFill>
                            <a:srgbClr val="000000"/>
                          </a:solidFill>
                          <a:effectLst/>
                          <a:latin typeface="Symbol"/>
                        </a:rPr>
                        <a:t>·</a:t>
                      </a:r>
                      <a:endParaRPr lang="en-US" sz="2000" kern="1400">
                        <a:solidFill>
                          <a:srgbClr val="000000"/>
                        </a:solidFill>
                        <a:effectLst/>
                        <a:latin typeface="Times New Roman"/>
                      </a:endParaRP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fr-FR" sz="2000" kern="1400" dirty="0">
                          <a:solidFill>
                            <a:srgbClr val="000000"/>
                          </a:solidFill>
                          <a:effectLst/>
                          <a:latin typeface="Times New Roman"/>
                        </a:rPr>
                        <a:t> </a:t>
                      </a: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en-US" sz="2000" kern="1400">
                          <a:solidFill>
                            <a:srgbClr val="000000"/>
                          </a:solidFill>
                          <a:effectLst/>
                          <a:latin typeface="Symbol"/>
                        </a:rPr>
                        <a:t>·</a:t>
                      </a:r>
                      <a:endParaRPr lang="en-US" sz="2000" kern="1400">
                        <a:solidFill>
                          <a:srgbClr val="000000"/>
                        </a:solidFill>
                        <a:effectLst/>
                        <a:latin typeface="Times New Roman"/>
                      </a:endParaRP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fr-FR" sz="2000" kern="1400" dirty="0">
                          <a:solidFill>
                            <a:srgbClr val="000000"/>
                          </a:solidFill>
                          <a:effectLst/>
                          <a:latin typeface="Times New Roman"/>
                        </a:rPr>
                        <a:t>C’est le plus ancien de France.</a:t>
                      </a:r>
                    </a:p>
                  </a:txBody>
                  <a:tcPr marL="36576" marR="36576" marT="71996" marB="71996" anchor="ctr">
                    <a:lnL>
                      <a:noFill/>
                    </a:lnL>
                    <a:lnR>
                      <a:noFill/>
                    </a:lnR>
                    <a:lnT>
                      <a:noFill/>
                    </a:lnT>
                    <a:lnB>
                      <a:noFill/>
                    </a:lnB>
                  </a:tcPr>
                </a:tc>
              </a:tr>
              <a:tr h="523685">
                <a:tc>
                  <a:txBody>
                    <a:bodyPr/>
                    <a:lstStyle/>
                    <a:p>
                      <a:pPr marR="0" indent="0" algn="r" rtl="0">
                        <a:spcBef>
                          <a:spcPts val="0"/>
                        </a:spcBef>
                        <a:spcAft>
                          <a:spcPts val="0"/>
                        </a:spcAft>
                      </a:pPr>
                      <a:r>
                        <a:rPr lang="fr-FR" sz="2000" kern="1400">
                          <a:solidFill>
                            <a:srgbClr val="000000"/>
                          </a:solidFill>
                          <a:effectLst/>
                          <a:latin typeface="Times New Roman"/>
                        </a:rPr>
                        <a:t>Le carnaval</a:t>
                      </a:r>
                    </a:p>
                    <a:p>
                      <a:pPr marR="0" indent="0" algn="r" rtl="0">
                        <a:spcBef>
                          <a:spcPts val="0"/>
                        </a:spcBef>
                        <a:spcAft>
                          <a:spcPts val="0"/>
                        </a:spcAft>
                      </a:pPr>
                      <a:r>
                        <a:rPr lang="fr-FR" sz="2000" kern="1400">
                          <a:solidFill>
                            <a:srgbClr val="000000"/>
                          </a:solidFill>
                          <a:effectLst/>
                          <a:latin typeface="Times New Roman"/>
                        </a:rPr>
                        <a:t>de Nice</a:t>
                      </a: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en-US" sz="2000" kern="1400">
                          <a:solidFill>
                            <a:srgbClr val="000000"/>
                          </a:solidFill>
                          <a:effectLst/>
                          <a:latin typeface="Symbol"/>
                        </a:rPr>
                        <a:t>·</a:t>
                      </a:r>
                      <a:endParaRPr lang="en-US" sz="2000" kern="1400">
                        <a:solidFill>
                          <a:srgbClr val="000000"/>
                        </a:solidFill>
                        <a:effectLst/>
                        <a:latin typeface="Times New Roman"/>
                      </a:endParaRP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fr-FR" sz="2000" kern="1400">
                          <a:solidFill>
                            <a:srgbClr val="000000"/>
                          </a:solidFill>
                          <a:effectLst/>
                          <a:latin typeface="Times New Roman"/>
                        </a:rPr>
                        <a:t> </a:t>
                      </a: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en-US" sz="2000" kern="1400">
                          <a:solidFill>
                            <a:srgbClr val="000000"/>
                          </a:solidFill>
                          <a:effectLst/>
                          <a:latin typeface="Symbol"/>
                        </a:rPr>
                        <a:t>·</a:t>
                      </a:r>
                      <a:endParaRPr lang="en-US" sz="2000" kern="1400">
                        <a:solidFill>
                          <a:srgbClr val="000000"/>
                        </a:solidFill>
                        <a:effectLst/>
                        <a:latin typeface="Times New Roman"/>
                      </a:endParaRP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fr-FR" sz="2000" kern="1400" dirty="0">
                          <a:solidFill>
                            <a:srgbClr val="000000"/>
                          </a:solidFill>
                          <a:effectLst/>
                          <a:latin typeface="Times New Roman"/>
                        </a:rPr>
                        <a:t>On y fête les « gras de Douarnenez ».</a:t>
                      </a:r>
                    </a:p>
                  </a:txBody>
                  <a:tcPr marL="36576" marR="36576" marT="71996" marB="71996" anchor="ctr">
                    <a:lnL>
                      <a:noFill/>
                    </a:lnL>
                    <a:lnR>
                      <a:noFill/>
                    </a:lnR>
                    <a:lnT>
                      <a:noFill/>
                    </a:lnT>
                    <a:lnB>
                      <a:noFill/>
                    </a:lnB>
                  </a:tcPr>
                </a:tc>
              </a:tr>
              <a:tr h="523685">
                <a:tc>
                  <a:txBody>
                    <a:bodyPr/>
                    <a:lstStyle/>
                    <a:p>
                      <a:pPr marR="0" indent="0" algn="r" rtl="0">
                        <a:spcBef>
                          <a:spcPts val="0"/>
                        </a:spcBef>
                        <a:spcAft>
                          <a:spcPts val="0"/>
                        </a:spcAft>
                      </a:pPr>
                      <a:r>
                        <a:rPr lang="fr-FR" sz="2000" kern="1400">
                          <a:solidFill>
                            <a:srgbClr val="000000"/>
                          </a:solidFill>
                          <a:effectLst/>
                          <a:latin typeface="Times New Roman"/>
                        </a:rPr>
                        <a:t>le carnaval d’Annecy</a:t>
                      </a: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en-US" sz="2000" kern="1400">
                          <a:solidFill>
                            <a:srgbClr val="000000"/>
                          </a:solidFill>
                          <a:effectLst/>
                          <a:latin typeface="Symbol"/>
                        </a:rPr>
                        <a:t>·</a:t>
                      </a:r>
                      <a:endParaRPr lang="en-US" sz="2000" kern="1400">
                        <a:solidFill>
                          <a:srgbClr val="000000"/>
                        </a:solidFill>
                        <a:effectLst/>
                        <a:latin typeface="Times New Roman"/>
                      </a:endParaRP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fr-FR" sz="2000" kern="1400">
                          <a:solidFill>
                            <a:srgbClr val="000000"/>
                          </a:solidFill>
                          <a:effectLst/>
                          <a:latin typeface="Times New Roman"/>
                        </a:rPr>
                        <a:t> </a:t>
                      </a: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en-US" sz="2000" kern="1400">
                          <a:solidFill>
                            <a:srgbClr val="000000"/>
                          </a:solidFill>
                          <a:effectLst/>
                          <a:latin typeface="Symbol"/>
                        </a:rPr>
                        <a:t>·</a:t>
                      </a:r>
                      <a:endParaRPr lang="en-US" sz="2000" kern="1400">
                        <a:solidFill>
                          <a:srgbClr val="000000"/>
                        </a:solidFill>
                        <a:effectLst/>
                        <a:latin typeface="Times New Roman"/>
                      </a:endParaRPr>
                    </a:p>
                  </a:txBody>
                  <a:tcPr marL="36576" marR="36576" marT="71996" marB="71996" anchor="ctr">
                    <a:lnL>
                      <a:noFill/>
                    </a:lnL>
                    <a:lnR>
                      <a:noFill/>
                    </a:lnR>
                    <a:lnT>
                      <a:noFill/>
                    </a:lnT>
                    <a:lnB>
                      <a:noFill/>
                    </a:lnB>
                  </a:tcPr>
                </a:tc>
                <a:tc>
                  <a:txBody>
                    <a:bodyPr/>
                    <a:lstStyle/>
                    <a:p>
                      <a:pPr marR="0" indent="0" algn="just" rtl="0">
                        <a:spcBef>
                          <a:spcPts val="0"/>
                        </a:spcBef>
                        <a:spcAft>
                          <a:spcPts val="0"/>
                        </a:spcAft>
                      </a:pPr>
                      <a:r>
                        <a:rPr lang="fr-FR" sz="2000" kern="1400" dirty="0">
                          <a:solidFill>
                            <a:srgbClr val="000000"/>
                          </a:solidFill>
                          <a:effectLst/>
                          <a:latin typeface="Times New Roman"/>
                        </a:rPr>
                        <a:t>Il y a des batailles de fleurs.</a:t>
                      </a:r>
                    </a:p>
                  </a:txBody>
                  <a:tcPr marL="36576" marR="36576" marT="71996" marB="71996" anchor="ctr">
                    <a:lnL>
                      <a:noFill/>
                    </a:lnL>
                    <a:lnR>
                      <a:noFill/>
                    </a:lnR>
                    <a:lnT>
                      <a:noFill/>
                    </a:lnT>
                    <a:lnB>
                      <a:noFill/>
                    </a:lnB>
                  </a:tcPr>
                </a:tc>
              </a:tr>
            </a:tbl>
          </a:graphicData>
        </a:graphic>
      </p:graphicFrame>
      <p:sp>
        <p:nvSpPr>
          <p:cNvPr id="3" name="Control 1"/>
          <p:cNvSpPr>
            <a:spLocks noChangeArrowheads="1" noChangeShapeType="1"/>
          </p:cNvSpPr>
          <p:nvPr/>
        </p:nvSpPr>
        <p:spPr bwMode="auto">
          <a:xfrm>
            <a:off x="3162300" y="5378450"/>
            <a:ext cx="4624388" cy="2095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fr-FR"/>
          </a:p>
        </p:txBody>
      </p:sp>
    </p:spTree>
    <p:extLst>
      <p:ext uri="{BB962C8B-B14F-4D97-AF65-F5344CB8AC3E}">
        <p14:creationId xmlns:p14="http://schemas.microsoft.com/office/powerpoint/2010/main" val="3106307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ire de la grammaire au CE1 - Préremp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Faire de la grammaire au CE1 - Prérempli</Template>
  <TotalTime>40</TotalTime>
  <Words>883</Words>
  <Application>Microsoft Office PowerPoint</Application>
  <PresentationFormat>Personnalisé</PresentationFormat>
  <Paragraphs>96</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Faire de la grammaire au CE1 - Prérempli</vt:lpstr>
      <vt:lpstr>Présentation PowerPoint</vt:lpstr>
      <vt:lpstr>Présentation PowerPoint</vt:lpstr>
      <vt:lpstr>Les origines du carnaval</vt:lpstr>
      <vt:lpstr>Quelques carnavals en France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Enge</dc:creator>
  <cp:lastModifiedBy>Enge</cp:lastModifiedBy>
  <cp:revision>11</cp:revision>
  <dcterms:created xsi:type="dcterms:W3CDTF">2015-02-15T10:32:17Z</dcterms:created>
  <dcterms:modified xsi:type="dcterms:W3CDTF">2015-02-15T15:48:56Z</dcterms:modified>
</cp:coreProperties>
</file>