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78" r:id="rId2"/>
    <p:sldId id="256" r:id="rId3"/>
    <p:sldId id="257" r:id="rId4"/>
    <p:sldId id="27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FD8E8"/>
    <a:srgbClr val="D2C8DE"/>
    <a:srgbClr val="A996C0"/>
    <a:srgbClr val="7D60A0"/>
    <a:srgbClr val="98B9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896" autoAdjust="0"/>
  </p:normalViewPr>
  <p:slideViewPr>
    <p:cSldViewPr showGuides="1">
      <p:cViewPr>
        <p:scale>
          <a:sx n="90" d="100"/>
          <a:sy n="90" d="100"/>
        </p:scale>
        <p:origin x="-1157" y="-29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5ADD9-8E50-491C-B288-0B1C1C0AA0BD}" type="datetimeFigureOut">
              <a:rPr lang="fr-FR" smtClean="0"/>
              <a:t>16/12/2012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39FCD1-1820-4E90-9DF1-DD8E66F77C8A}" type="slidenum">
              <a:rPr lang="fr-FR" smtClean="0"/>
              <a:t>‹N°›</a:t>
            </a:fld>
            <a:endParaRPr lang="fr-FR"/>
          </a:p>
        </p:txBody>
      </p:sp>
    </p:spTree>
    <p:extLst>
      <p:ext uri="{BB962C8B-B14F-4D97-AF65-F5344CB8AC3E}">
        <p14:creationId xmlns:p14="http://schemas.microsoft.com/office/powerpoint/2010/main" val="1209886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F39FCD1-1820-4E90-9DF1-DD8E66F77C8A}" type="slidenum">
              <a:rPr lang="fr-FR" smtClean="0"/>
              <a:t>3</a:t>
            </a:fld>
            <a:endParaRPr lang="fr-FR"/>
          </a:p>
        </p:txBody>
      </p:sp>
    </p:spTree>
    <p:extLst>
      <p:ext uri="{BB962C8B-B14F-4D97-AF65-F5344CB8AC3E}">
        <p14:creationId xmlns:p14="http://schemas.microsoft.com/office/powerpoint/2010/main" val="4176627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166D79D-785A-4EDE-9006-89D00B5E1A7D}" type="datetimeFigureOut">
              <a:rPr lang="fr-FR" smtClean="0"/>
              <a:t>16/12/2012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D23F77D-B9DB-4FFA-91FC-2DB6339AC4FB}" type="slidenum">
              <a:rPr lang="fr-FR" smtClean="0"/>
              <a:t>‹N°›</a:t>
            </a:fld>
            <a:endParaRPr lang="fr-FR"/>
          </a:p>
        </p:txBody>
      </p:sp>
    </p:spTree>
    <p:extLst>
      <p:ext uri="{BB962C8B-B14F-4D97-AF65-F5344CB8AC3E}">
        <p14:creationId xmlns:p14="http://schemas.microsoft.com/office/powerpoint/2010/main" val="3348653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166D79D-785A-4EDE-9006-89D00B5E1A7D}" type="datetimeFigureOut">
              <a:rPr lang="fr-FR" smtClean="0"/>
              <a:t>16/12/2012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D23F77D-B9DB-4FFA-91FC-2DB6339AC4FB}" type="slidenum">
              <a:rPr lang="fr-FR" smtClean="0"/>
              <a:t>‹N°›</a:t>
            </a:fld>
            <a:endParaRPr lang="fr-FR"/>
          </a:p>
        </p:txBody>
      </p:sp>
    </p:spTree>
    <p:extLst>
      <p:ext uri="{BB962C8B-B14F-4D97-AF65-F5344CB8AC3E}">
        <p14:creationId xmlns:p14="http://schemas.microsoft.com/office/powerpoint/2010/main" val="2910706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166D79D-785A-4EDE-9006-89D00B5E1A7D}" type="datetimeFigureOut">
              <a:rPr lang="fr-FR" smtClean="0"/>
              <a:t>16/12/2012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D23F77D-B9DB-4FFA-91FC-2DB6339AC4FB}" type="slidenum">
              <a:rPr lang="fr-FR" smtClean="0"/>
              <a:t>‹N°›</a:t>
            </a:fld>
            <a:endParaRPr lang="fr-FR"/>
          </a:p>
        </p:txBody>
      </p:sp>
    </p:spTree>
    <p:extLst>
      <p:ext uri="{BB962C8B-B14F-4D97-AF65-F5344CB8AC3E}">
        <p14:creationId xmlns:p14="http://schemas.microsoft.com/office/powerpoint/2010/main" val="295020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166D79D-785A-4EDE-9006-89D00B5E1A7D}" type="datetimeFigureOut">
              <a:rPr lang="fr-FR" smtClean="0"/>
              <a:t>16/12/2012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D23F77D-B9DB-4FFA-91FC-2DB6339AC4FB}" type="slidenum">
              <a:rPr lang="fr-FR" smtClean="0"/>
              <a:t>‹N°›</a:t>
            </a:fld>
            <a:endParaRPr lang="fr-FR"/>
          </a:p>
        </p:txBody>
      </p:sp>
    </p:spTree>
    <p:extLst>
      <p:ext uri="{BB962C8B-B14F-4D97-AF65-F5344CB8AC3E}">
        <p14:creationId xmlns:p14="http://schemas.microsoft.com/office/powerpoint/2010/main" val="2920352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166D79D-785A-4EDE-9006-89D00B5E1A7D}" type="datetimeFigureOut">
              <a:rPr lang="fr-FR" smtClean="0"/>
              <a:t>16/12/2012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D23F77D-B9DB-4FFA-91FC-2DB6339AC4FB}" type="slidenum">
              <a:rPr lang="fr-FR" smtClean="0"/>
              <a:t>‹N°›</a:t>
            </a:fld>
            <a:endParaRPr lang="fr-FR"/>
          </a:p>
        </p:txBody>
      </p:sp>
    </p:spTree>
    <p:extLst>
      <p:ext uri="{BB962C8B-B14F-4D97-AF65-F5344CB8AC3E}">
        <p14:creationId xmlns:p14="http://schemas.microsoft.com/office/powerpoint/2010/main" val="3871075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166D79D-785A-4EDE-9006-89D00B5E1A7D}" type="datetimeFigureOut">
              <a:rPr lang="fr-FR" smtClean="0"/>
              <a:t>16/12/2012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D23F77D-B9DB-4FFA-91FC-2DB6339AC4FB}" type="slidenum">
              <a:rPr lang="fr-FR" smtClean="0"/>
              <a:t>‹N°›</a:t>
            </a:fld>
            <a:endParaRPr lang="fr-FR"/>
          </a:p>
        </p:txBody>
      </p:sp>
    </p:spTree>
    <p:extLst>
      <p:ext uri="{BB962C8B-B14F-4D97-AF65-F5344CB8AC3E}">
        <p14:creationId xmlns:p14="http://schemas.microsoft.com/office/powerpoint/2010/main" val="184396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166D79D-785A-4EDE-9006-89D00B5E1A7D}" type="datetimeFigureOut">
              <a:rPr lang="fr-FR" smtClean="0"/>
              <a:t>16/12/2012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D23F77D-B9DB-4FFA-91FC-2DB6339AC4FB}" type="slidenum">
              <a:rPr lang="fr-FR" smtClean="0"/>
              <a:t>‹N°›</a:t>
            </a:fld>
            <a:endParaRPr lang="fr-FR"/>
          </a:p>
        </p:txBody>
      </p:sp>
    </p:spTree>
    <p:extLst>
      <p:ext uri="{BB962C8B-B14F-4D97-AF65-F5344CB8AC3E}">
        <p14:creationId xmlns:p14="http://schemas.microsoft.com/office/powerpoint/2010/main" val="2463770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166D79D-785A-4EDE-9006-89D00B5E1A7D}" type="datetimeFigureOut">
              <a:rPr lang="fr-FR" smtClean="0"/>
              <a:t>16/12/2012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D23F77D-B9DB-4FFA-91FC-2DB6339AC4FB}" type="slidenum">
              <a:rPr lang="fr-FR" smtClean="0"/>
              <a:t>‹N°›</a:t>
            </a:fld>
            <a:endParaRPr lang="fr-FR"/>
          </a:p>
        </p:txBody>
      </p:sp>
    </p:spTree>
    <p:extLst>
      <p:ext uri="{BB962C8B-B14F-4D97-AF65-F5344CB8AC3E}">
        <p14:creationId xmlns:p14="http://schemas.microsoft.com/office/powerpoint/2010/main" val="146711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166D79D-785A-4EDE-9006-89D00B5E1A7D}" type="datetimeFigureOut">
              <a:rPr lang="fr-FR" smtClean="0"/>
              <a:t>16/12/2012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D23F77D-B9DB-4FFA-91FC-2DB6339AC4FB}" type="slidenum">
              <a:rPr lang="fr-FR" smtClean="0"/>
              <a:t>‹N°›</a:t>
            </a:fld>
            <a:endParaRPr lang="fr-FR"/>
          </a:p>
        </p:txBody>
      </p:sp>
    </p:spTree>
    <p:extLst>
      <p:ext uri="{BB962C8B-B14F-4D97-AF65-F5344CB8AC3E}">
        <p14:creationId xmlns:p14="http://schemas.microsoft.com/office/powerpoint/2010/main" val="621605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166D79D-785A-4EDE-9006-89D00B5E1A7D}" type="datetimeFigureOut">
              <a:rPr lang="fr-FR" smtClean="0"/>
              <a:t>16/12/2012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D23F77D-B9DB-4FFA-91FC-2DB6339AC4FB}" type="slidenum">
              <a:rPr lang="fr-FR" smtClean="0"/>
              <a:t>‹N°›</a:t>
            </a:fld>
            <a:endParaRPr lang="fr-FR"/>
          </a:p>
        </p:txBody>
      </p:sp>
    </p:spTree>
    <p:extLst>
      <p:ext uri="{BB962C8B-B14F-4D97-AF65-F5344CB8AC3E}">
        <p14:creationId xmlns:p14="http://schemas.microsoft.com/office/powerpoint/2010/main" val="1432748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166D79D-785A-4EDE-9006-89D00B5E1A7D}" type="datetimeFigureOut">
              <a:rPr lang="fr-FR" smtClean="0"/>
              <a:t>16/12/2012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D23F77D-B9DB-4FFA-91FC-2DB6339AC4FB}" type="slidenum">
              <a:rPr lang="fr-FR" smtClean="0"/>
              <a:t>‹N°›</a:t>
            </a:fld>
            <a:endParaRPr lang="fr-FR"/>
          </a:p>
        </p:txBody>
      </p:sp>
    </p:spTree>
    <p:extLst>
      <p:ext uri="{BB962C8B-B14F-4D97-AF65-F5344CB8AC3E}">
        <p14:creationId xmlns:p14="http://schemas.microsoft.com/office/powerpoint/2010/main" val="874841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6D79D-785A-4EDE-9006-89D00B5E1A7D}" type="datetimeFigureOut">
              <a:rPr lang="fr-FR" smtClean="0"/>
              <a:t>16/12/2012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23F77D-B9DB-4FFA-91FC-2DB6339AC4FB}" type="slidenum">
              <a:rPr lang="fr-FR" smtClean="0"/>
              <a:t>‹N°›</a:t>
            </a:fld>
            <a:endParaRPr lang="fr-FR"/>
          </a:p>
        </p:txBody>
      </p:sp>
    </p:spTree>
    <p:extLst>
      <p:ext uri="{BB962C8B-B14F-4D97-AF65-F5344CB8AC3E}">
        <p14:creationId xmlns:p14="http://schemas.microsoft.com/office/powerpoint/2010/main" val="3690999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2797" y="189413"/>
            <a:ext cx="8379683" cy="861774"/>
          </a:xfrm>
          <a:prstGeom prst="rect">
            <a:avLst/>
          </a:prstGeom>
        </p:spPr>
        <p:txBody>
          <a:bodyPr wrap="square">
            <a:spAutoFit/>
          </a:bodyPr>
          <a:lstStyle/>
          <a:p>
            <a:pPr defTabSz="254000"/>
            <a:r>
              <a:rPr lang="fr-FR" sz="5000" dirty="0">
                <a:solidFill>
                  <a:srgbClr val="C00000"/>
                </a:solidFill>
                <a:latin typeface="Kingthings Christmas 2" pitchFamily="2" charset="0"/>
              </a:rPr>
              <a:t>Les trois elfes gourmands</a:t>
            </a:r>
          </a:p>
        </p:txBody>
      </p:sp>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2406383"/>
            <a:ext cx="2955639" cy="2045234"/>
          </a:xfrm>
          <a:prstGeom prst="rect">
            <a:avLst/>
          </a:prstGeom>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7944" y="1484784"/>
            <a:ext cx="3168352" cy="3175831"/>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6176" y="3760514"/>
            <a:ext cx="2583844" cy="2664296"/>
          </a:xfrm>
          <a:prstGeom prst="rect">
            <a:avLst/>
          </a:prstGeom>
        </p:spPr>
      </p:pic>
    </p:spTree>
    <p:extLst>
      <p:ext uri="{BB962C8B-B14F-4D97-AF65-F5344CB8AC3E}">
        <p14:creationId xmlns:p14="http://schemas.microsoft.com/office/powerpoint/2010/main" val="1997220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12000" y="80648"/>
            <a:ext cx="8280000" cy="72000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ctr" anchorCtr="0">
            <a:noAutofit/>
          </a:bodyPr>
          <a:lstStyle/>
          <a:p>
            <a:pPr marL="1795463" algn="ctr"/>
            <a:r>
              <a:rPr lang="fr-FR" sz="4000" dirty="0">
                <a:solidFill>
                  <a:srgbClr val="C00000"/>
                </a:solidFill>
                <a:latin typeface="Kingthings Christmas 2" pitchFamily="2" charset="0"/>
              </a:rPr>
              <a:t>Les trois elfes </a:t>
            </a:r>
            <a:r>
              <a:rPr lang="fr-FR" sz="4000" dirty="0" smtClean="0">
                <a:solidFill>
                  <a:srgbClr val="C00000"/>
                </a:solidFill>
                <a:latin typeface="Kingthings Christmas 2" pitchFamily="2" charset="0"/>
              </a:rPr>
              <a:t>gourmands</a:t>
            </a:r>
            <a:endParaRPr lang="fr-FR" sz="4000" dirty="0">
              <a:solidFill>
                <a:srgbClr val="C00000"/>
              </a:solidFill>
              <a:latin typeface="Kingthings Christmas 2" pitchFamily="2" charset="0"/>
            </a:endParaRPr>
          </a:p>
        </p:txBody>
      </p:sp>
      <p:sp>
        <p:nvSpPr>
          <p:cNvPr id="5" name="Arrondir un rectangle avec un coin diagonal 4"/>
          <p:cNvSpPr/>
          <p:nvPr/>
        </p:nvSpPr>
        <p:spPr>
          <a:xfrm>
            <a:off x="683568" y="161296"/>
            <a:ext cx="1800000" cy="540000"/>
          </a:xfrm>
          <a:prstGeom prst="round2DiagRect">
            <a:avLst>
              <a:gd name="adj1" fmla="val 27250"/>
              <a:gd name="adj2" fmla="val 0"/>
            </a:avLst>
          </a:prstGeom>
          <a:solidFill>
            <a:schemeClr val="bg1"/>
          </a:solidFill>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fr-FR" dirty="0" smtClean="0">
                <a:solidFill>
                  <a:srgbClr val="0070C0"/>
                </a:solidFill>
              </a:rPr>
              <a:t>Texte</a:t>
            </a:r>
            <a:endParaRPr lang="fr-FR" dirty="0">
              <a:solidFill>
                <a:srgbClr val="0070C0"/>
              </a:solidFill>
            </a:endParaRPr>
          </a:p>
        </p:txBody>
      </p:sp>
      <p:sp>
        <p:nvSpPr>
          <p:cNvPr id="6" name="Rectangle 5"/>
          <p:cNvSpPr/>
          <p:nvPr/>
        </p:nvSpPr>
        <p:spPr>
          <a:xfrm>
            <a:off x="612000" y="836712"/>
            <a:ext cx="8280000" cy="586314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fr-FR" sz="1350" dirty="0">
                <a:latin typeface="Georgia" pitchFamily="18" charset="0"/>
              </a:rPr>
              <a:t>Il était une fois trois petits elfes qui, la veille de Noël, voulaient décorer leur maison avec un </a:t>
            </a:r>
            <a:r>
              <a:rPr lang="fr-FR" sz="1350" dirty="0" smtClean="0">
                <a:latin typeface="Georgia" pitchFamily="18" charset="0"/>
              </a:rPr>
              <a:t>sapin.</a:t>
            </a:r>
          </a:p>
          <a:p>
            <a:pPr algn="just"/>
            <a:r>
              <a:rPr lang="fr-FR" sz="1350" dirty="0" smtClean="0">
                <a:latin typeface="Georgia" pitchFamily="18" charset="0"/>
              </a:rPr>
              <a:t>Ils en trouvèrent un juste à leur taille. Et « ho hisse ! » ils le tirèrent jusqu’à chez eux, tout heureux.</a:t>
            </a:r>
          </a:p>
          <a:p>
            <a:pPr algn="just"/>
            <a:r>
              <a:rPr lang="fr-FR" sz="1350" dirty="0" smtClean="0">
                <a:latin typeface="Georgia" pitchFamily="18" charset="0"/>
              </a:rPr>
              <a:t>Décoré </a:t>
            </a:r>
            <a:r>
              <a:rPr lang="fr-FR" sz="1350" dirty="0">
                <a:latin typeface="Georgia" pitchFamily="18" charset="0"/>
              </a:rPr>
              <a:t>de pommes rouges, de nèfles, des raisins secs et des prunes sauvages, il était le plus beau des arbres de Noël !</a:t>
            </a:r>
          </a:p>
          <a:p>
            <a:pPr algn="just"/>
            <a:r>
              <a:rPr lang="fr-FR" sz="1350" dirty="0">
                <a:latin typeface="Georgia" pitchFamily="18" charset="0"/>
              </a:rPr>
              <a:t>À la veillée, chacun à son tour raconta une histoire. Le premier elfe commença celle de l’ogre qui mangeait tout sur son passage, et qui aimait par-dessus tout les nèfles. Et pour bien montrer comment faisait l’ogre, le premier elfe mangea toutes les nèfles du sapin !</a:t>
            </a:r>
          </a:p>
          <a:p>
            <a:pPr algn="just"/>
            <a:r>
              <a:rPr lang="fr-FR" sz="1350" dirty="0">
                <a:latin typeface="Georgia" pitchFamily="18" charset="0"/>
              </a:rPr>
              <a:t>Le deuxième elfe raconta l’histoire du pauvre petit singé perdu, affamé, qui découvrit une mine de raisins secs. Et pour expliquer son histoire, il se mit à dévorer tous les raisins secs de l’arbre de Noël.</a:t>
            </a:r>
          </a:p>
          <a:p>
            <a:pPr algn="just"/>
            <a:r>
              <a:rPr lang="fr-FR" sz="1350" dirty="0">
                <a:latin typeface="Georgia" pitchFamily="18" charset="0"/>
              </a:rPr>
              <a:t>Le troisième elfe prit la parole à son tour et raconta l’histoire du lapin magique qui prenait des forces en mangeant des petites prunes sauvages. Et à son tour, il grignota toutes les prunes…</a:t>
            </a:r>
          </a:p>
          <a:p>
            <a:pPr algn="just"/>
            <a:r>
              <a:rPr lang="fr-FR" sz="1350" dirty="0">
                <a:latin typeface="Georgia" pitchFamily="18" charset="0"/>
              </a:rPr>
              <a:t>À la fin de la veillée, le pauvre sapin était tout déshabillé. Les trois elfes avaient croqué toutes ses décorations, même les belles pommes rouges ! Les trois gourmands se regardèrent, penauds :</a:t>
            </a:r>
          </a:p>
          <a:p>
            <a:pPr algn="just"/>
            <a:r>
              <a:rPr lang="fr-FR" sz="1350" dirty="0">
                <a:latin typeface="Georgia" pitchFamily="18" charset="0"/>
              </a:rPr>
              <a:t>« Heureusement, nous avons encore une petite réserve de noisettes !</a:t>
            </a:r>
          </a:p>
          <a:p>
            <a:pPr algn="just"/>
            <a:r>
              <a:rPr lang="fr-FR" sz="1350" dirty="0">
                <a:latin typeface="Georgia" pitchFamily="18" charset="0"/>
              </a:rPr>
              <a:t>— Mais, gourmands comme nous sommes, nous allons encore trouver le moyen de les manger ! remarqua le deuxième.</a:t>
            </a:r>
          </a:p>
          <a:p>
            <a:pPr algn="just"/>
            <a:r>
              <a:rPr lang="fr-FR" sz="1350" dirty="0">
                <a:latin typeface="Georgia" pitchFamily="18" charset="0"/>
              </a:rPr>
              <a:t>— Et si nous les cassions, nous pourrions nous servir de la coquille pour y faire fondre une bougie et illuminer ainsi notre sapin ! » proposa le troisième.</a:t>
            </a:r>
          </a:p>
          <a:p>
            <a:pPr algn="just"/>
            <a:r>
              <a:rPr lang="fr-FR" sz="1350" dirty="0">
                <a:latin typeface="Georgia" pitchFamily="18" charset="0"/>
              </a:rPr>
              <a:t>À trois, les elfes eurent vite fait de casser les noisettes, de couler de la cire dans les coquilles et d’accrocher leurs nouvelles bougies dans l’arbre. Les douze coups de minuit sonnèrent juste quand tout fut fini ! Alors, les trois amis allumèrent une à une les douze bougies de leur sapin, en récitant ensemble, suivant la coutume, la jolie poésie du Petit Peuple de la Forêt :</a:t>
            </a:r>
          </a:p>
          <a:p>
            <a:pPr marL="360000" algn="just"/>
            <a:r>
              <a:rPr lang="fr-FR" sz="1350" dirty="0">
                <a:latin typeface="Georgia" pitchFamily="18" charset="0"/>
              </a:rPr>
              <a:t>« Que chaque mois de cette année qui vient</a:t>
            </a:r>
          </a:p>
          <a:p>
            <a:pPr marL="360000" algn="just"/>
            <a:r>
              <a:rPr lang="fr-FR" sz="1350" dirty="0">
                <a:latin typeface="Georgia" pitchFamily="18" charset="0"/>
              </a:rPr>
              <a:t>Soit dans vos cœurs, et le tien et le mien</a:t>
            </a:r>
          </a:p>
          <a:p>
            <a:pPr marL="360000" algn="just"/>
            <a:r>
              <a:rPr lang="fr-FR" sz="1350" dirty="0">
                <a:latin typeface="Georgia" pitchFamily="18" charset="0"/>
              </a:rPr>
              <a:t>D’amitié et de bonheur plein ! »</a:t>
            </a:r>
          </a:p>
          <a:p>
            <a:pPr algn="just"/>
            <a:r>
              <a:rPr lang="fr-FR" sz="1350" dirty="0">
                <a:latin typeface="Georgia" pitchFamily="18" charset="0"/>
              </a:rPr>
              <a:t>« Et maintenant, dirent les trois elfes gourmands, il ne nous reste plus qu’à croquer nos noisettes ! »</a:t>
            </a:r>
          </a:p>
          <a:p>
            <a:pPr algn="r"/>
            <a:r>
              <a:rPr lang="fr-FR" sz="1100" dirty="0">
                <a:latin typeface="Tahoma" pitchFamily="34" charset="0"/>
                <a:ea typeface="Tahoma" pitchFamily="34" charset="0"/>
                <a:cs typeface="Tahoma" pitchFamily="34" charset="0"/>
              </a:rPr>
              <a:t>D’Élisabeth Courtois, illustré par Chantal </a:t>
            </a:r>
            <a:r>
              <a:rPr lang="fr-FR" sz="1100" dirty="0" err="1">
                <a:latin typeface="Tahoma" pitchFamily="34" charset="0"/>
                <a:ea typeface="Tahoma" pitchFamily="34" charset="0"/>
                <a:cs typeface="Tahoma" pitchFamily="34" charset="0"/>
              </a:rPr>
              <a:t>Cazin</a:t>
            </a:r>
            <a:endParaRPr lang="fr-FR" sz="1100" dirty="0">
              <a:latin typeface="Tahoma" pitchFamily="34" charset="0"/>
              <a:ea typeface="Tahoma" pitchFamily="34" charset="0"/>
              <a:cs typeface="Tahoma" pitchFamily="34" charset="0"/>
            </a:endParaRPr>
          </a:p>
          <a:p>
            <a:pPr algn="r"/>
            <a:r>
              <a:rPr lang="fr-FR" sz="1100" i="1" dirty="0">
                <a:latin typeface="Tahoma" pitchFamily="34" charset="0"/>
                <a:ea typeface="Tahoma" pitchFamily="34" charset="0"/>
                <a:cs typeface="Tahoma" pitchFamily="34" charset="0"/>
              </a:rPr>
              <a:t>24 </a:t>
            </a:r>
            <a:r>
              <a:rPr lang="fr-FR" sz="1100" i="1" dirty="0" smtClean="0">
                <a:latin typeface="Tahoma" pitchFamily="34" charset="0"/>
                <a:ea typeface="Tahoma" pitchFamily="34" charset="0"/>
                <a:cs typeface="Tahoma" pitchFamily="34" charset="0"/>
              </a:rPr>
              <a:t>histoires </a:t>
            </a:r>
            <a:r>
              <a:rPr lang="fr-FR" sz="1100" i="1" dirty="0">
                <a:latin typeface="Tahoma" pitchFamily="34" charset="0"/>
                <a:ea typeface="Tahoma" pitchFamily="34" charset="0"/>
                <a:cs typeface="Tahoma" pitchFamily="34" charset="0"/>
              </a:rPr>
              <a:t>pour attendre Noël</a:t>
            </a:r>
            <a:r>
              <a:rPr lang="fr-FR" sz="1100" dirty="0">
                <a:latin typeface="Tahoma" pitchFamily="34" charset="0"/>
                <a:ea typeface="Tahoma" pitchFamily="34" charset="0"/>
                <a:cs typeface="Tahoma" pitchFamily="34" charset="0"/>
              </a:rPr>
              <a:t>, Fleurus, octobre </a:t>
            </a:r>
            <a:r>
              <a:rPr lang="fr-FR" sz="1100" dirty="0" smtClean="0">
                <a:latin typeface="Tahoma" pitchFamily="34" charset="0"/>
                <a:ea typeface="Tahoma" pitchFamily="34" charset="0"/>
                <a:cs typeface="Tahoma" pitchFamily="34" charset="0"/>
              </a:rPr>
              <a:t>2002</a:t>
            </a:r>
            <a:endParaRPr lang="fr-FR" sz="11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022134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e 6"/>
          <p:cNvGrpSpPr/>
          <p:nvPr/>
        </p:nvGrpSpPr>
        <p:grpSpPr>
          <a:xfrm>
            <a:off x="1511660" y="399769"/>
            <a:ext cx="6120680" cy="6058462"/>
            <a:chOff x="1511660" y="399769"/>
            <a:chExt cx="6120680" cy="6058462"/>
          </a:xfrm>
        </p:grpSpPr>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11660" y="399769"/>
              <a:ext cx="6120680" cy="6058462"/>
            </a:xfrm>
            <a:prstGeom prst="rect">
              <a:avLst/>
            </a:prstGeom>
          </p:spPr>
        </p:pic>
        <p:sp>
          <p:nvSpPr>
            <p:cNvPr id="6" name="ZoneTexte 5"/>
            <p:cNvSpPr txBox="1"/>
            <p:nvPr/>
          </p:nvSpPr>
          <p:spPr>
            <a:xfrm rot="20759357">
              <a:off x="2028064" y="1913022"/>
              <a:ext cx="1711452" cy="1482223"/>
            </a:xfrm>
            <a:prstGeom prst="rect">
              <a:avLst/>
            </a:prstGeom>
            <a:noFill/>
          </p:spPr>
          <p:txBody>
            <a:bodyPr wrap="square" rtlCol="0">
              <a:spAutoFit/>
            </a:bodyPr>
            <a:lstStyle/>
            <a:p>
              <a:pPr algn="ctr"/>
              <a:r>
                <a:rPr lang="fr-FR" sz="4500" dirty="0" smtClean="0">
                  <a:latin typeface="Lilly" pitchFamily="2" charset="0"/>
                </a:rPr>
                <a:t>Jour</a:t>
              </a:r>
            </a:p>
            <a:p>
              <a:pPr algn="ctr"/>
              <a:r>
                <a:rPr lang="fr-FR" sz="4500" dirty="0" smtClean="0">
                  <a:latin typeface="Lilly" pitchFamily="2" charset="0"/>
                </a:rPr>
                <a:t> 1</a:t>
              </a:r>
              <a:endParaRPr lang="fr-FR" sz="4500" dirty="0">
                <a:latin typeface="Lilly" pitchFamily="2" charset="0"/>
              </a:endParaRPr>
            </a:p>
          </p:txBody>
        </p:sp>
      </p:grpSp>
    </p:spTree>
    <p:extLst>
      <p:ext uri="{BB962C8B-B14F-4D97-AF65-F5344CB8AC3E}">
        <p14:creationId xmlns:p14="http://schemas.microsoft.com/office/powerpoint/2010/main" val="184284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ndir un rectangle avec un coin diagonal 1"/>
          <p:cNvSpPr/>
          <p:nvPr/>
        </p:nvSpPr>
        <p:spPr>
          <a:xfrm>
            <a:off x="612000" y="270000"/>
            <a:ext cx="1800000" cy="540000"/>
          </a:xfrm>
          <a:prstGeom prst="round2DiagRect">
            <a:avLst>
              <a:gd name="adj1" fmla="val 27250"/>
              <a:gd name="adj2" fmla="val 0"/>
            </a:avLst>
          </a:prstGeom>
          <a:solidFill>
            <a:srgbClr val="DFD8E8"/>
          </a:solidFill>
          <a:ln w="25400"/>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fr-FR" dirty="0" smtClean="0">
                <a:solidFill>
                  <a:srgbClr val="7D60A0"/>
                </a:solidFill>
              </a:rPr>
              <a:t>Individuel</a:t>
            </a:r>
            <a:endParaRPr lang="fr-FR" dirty="0">
              <a:solidFill>
                <a:srgbClr val="7D60A0"/>
              </a:solidFill>
            </a:endParaRPr>
          </a:p>
        </p:txBody>
      </p:sp>
      <p:sp>
        <p:nvSpPr>
          <p:cNvPr id="3" name="Rogner un rectangle avec un coin du même côté 2"/>
          <p:cNvSpPr/>
          <p:nvPr/>
        </p:nvSpPr>
        <p:spPr>
          <a:xfrm rot="5400000">
            <a:off x="7632280" y="-450000"/>
            <a:ext cx="540000" cy="1980000"/>
          </a:xfrm>
          <a:prstGeom prst="snip2SameRect">
            <a:avLst>
              <a:gd name="adj1" fmla="val 27956"/>
              <a:gd name="adj2" fmla="val 0"/>
            </a:avLst>
          </a:prstGeom>
          <a:solidFill>
            <a:schemeClr val="bg1"/>
          </a:solidFill>
          <a:ln w="50800" cmpd="thickThin">
            <a:solidFill>
              <a:srgbClr val="7D60A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dirty="0" smtClean="0">
                <a:solidFill>
                  <a:srgbClr val="7D60A0"/>
                </a:solidFill>
              </a:rPr>
              <a:t>Le texte</a:t>
            </a:r>
            <a:endParaRPr lang="fr-FR" dirty="0">
              <a:solidFill>
                <a:srgbClr val="7D60A0"/>
              </a:solidFill>
            </a:endParaRPr>
          </a:p>
        </p:txBody>
      </p:sp>
      <p:sp>
        <p:nvSpPr>
          <p:cNvPr id="4" name="Rectangle 3"/>
          <p:cNvSpPr/>
          <p:nvPr/>
        </p:nvSpPr>
        <p:spPr>
          <a:xfrm>
            <a:off x="612000" y="908720"/>
            <a:ext cx="8280280" cy="4905189"/>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marL="540000" algn="just">
              <a:lnSpc>
                <a:spcPct val="125000"/>
              </a:lnSpc>
            </a:pPr>
            <a:r>
              <a:rPr lang="fr-FR" sz="1500" u="sng" dirty="0" smtClean="0">
                <a:latin typeface="Lilly" pitchFamily="2" charset="0"/>
              </a:rPr>
              <a:t>Recopie la fiche de lecture de ce texte, en la complétant comme il convient :</a:t>
            </a:r>
          </a:p>
          <a:p>
            <a:pPr marL="540000" algn="just">
              <a:lnSpc>
                <a:spcPct val="125000"/>
              </a:lnSpc>
            </a:pPr>
            <a:r>
              <a:rPr lang="fr-FR" sz="1500" i="1" dirty="0" smtClean="0">
                <a:latin typeface="Lilly" pitchFamily="2" charset="0"/>
              </a:rPr>
              <a:t>Ne fais pas de phrases.</a:t>
            </a:r>
          </a:p>
          <a:p>
            <a:pPr marL="540000" algn="just"/>
            <a:r>
              <a:rPr lang="fr-FR" dirty="0" smtClean="0">
                <a:latin typeface="+mj-lt"/>
              </a:rPr>
              <a:t>Titre de l’histoire :</a:t>
            </a:r>
          </a:p>
          <a:p>
            <a:pPr marL="540000" algn="just"/>
            <a:r>
              <a:rPr lang="fr-FR" dirty="0" smtClean="0">
                <a:latin typeface="+mj-lt"/>
              </a:rPr>
              <a:t>Auteur :</a:t>
            </a:r>
          </a:p>
          <a:p>
            <a:pPr marL="540000" algn="just"/>
            <a:r>
              <a:rPr lang="fr-FR" dirty="0" smtClean="0">
                <a:latin typeface="+mj-lt"/>
              </a:rPr>
              <a:t>Illustrateur :</a:t>
            </a:r>
          </a:p>
          <a:p>
            <a:pPr marL="540000" algn="just"/>
            <a:r>
              <a:rPr lang="fr-FR" dirty="0" smtClean="0">
                <a:latin typeface="+mj-lt"/>
              </a:rPr>
              <a:t>Titre du livre :</a:t>
            </a:r>
          </a:p>
          <a:p>
            <a:pPr marL="540000" algn="just"/>
            <a:r>
              <a:rPr lang="fr-FR" dirty="0" smtClean="0">
                <a:latin typeface="+mj-lt"/>
              </a:rPr>
              <a:t>Maison d’édition :</a:t>
            </a:r>
          </a:p>
          <a:p>
            <a:pPr marL="540000" algn="just"/>
            <a:r>
              <a:rPr lang="fr-FR" dirty="0" smtClean="0">
                <a:latin typeface="+mj-lt"/>
              </a:rPr>
              <a:t>Année de parution :</a:t>
            </a:r>
          </a:p>
          <a:p>
            <a:pPr marL="540000" algn="just"/>
            <a:r>
              <a:rPr lang="fr-FR" dirty="0" smtClean="0">
                <a:latin typeface="+mj-lt"/>
              </a:rPr>
              <a:t>Narrateur de l’histoire :</a:t>
            </a:r>
          </a:p>
          <a:p>
            <a:pPr marL="540000" algn="just"/>
            <a:r>
              <a:rPr lang="fr-FR" dirty="0" smtClean="0">
                <a:latin typeface="+mj-lt"/>
              </a:rPr>
              <a:t>Personnages de l’histoire :</a:t>
            </a:r>
          </a:p>
          <a:p>
            <a:pPr marL="540000" algn="just">
              <a:lnSpc>
                <a:spcPct val="125000"/>
              </a:lnSpc>
            </a:pPr>
            <a:endParaRPr lang="fr-FR" sz="1500" dirty="0">
              <a:latin typeface="Lilly" pitchFamily="2" charset="0"/>
            </a:endParaRPr>
          </a:p>
          <a:p>
            <a:pPr marL="540000" algn="just">
              <a:lnSpc>
                <a:spcPct val="125000"/>
              </a:lnSpc>
            </a:pPr>
            <a:r>
              <a:rPr lang="fr-FR" sz="1500" u="sng" dirty="0" smtClean="0">
                <a:latin typeface="Lilly" pitchFamily="2" charset="0"/>
              </a:rPr>
              <a:t>Réponds aux questions sur ton cahier :</a:t>
            </a:r>
          </a:p>
          <a:p>
            <a:pPr marL="540000" algn="just">
              <a:lnSpc>
                <a:spcPct val="125000"/>
              </a:lnSpc>
            </a:pPr>
            <a:r>
              <a:rPr lang="fr-FR" sz="1500" i="1" dirty="0" smtClean="0">
                <a:latin typeface="Lilly" pitchFamily="2" charset="0"/>
              </a:rPr>
              <a:t>Fais des phrases correctes.</a:t>
            </a:r>
            <a:endParaRPr lang="fr-FR" sz="1500" i="1" dirty="0">
              <a:latin typeface="Lilly" pitchFamily="2" charset="0"/>
            </a:endParaRPr>
          </a:p>
          <a:p>
            <a:pPr marL="882900" indent="-342900" algn="just">
              <a:lnSpc>
                <a:spcPct val="125000"/>
              </a:lnSpc>
              <a:buFont typeface="+mj-lt"/>
              <a:buAutoNum type="alphaLcParenR"/>
            </a:pPr>
            <a:r>
              <a:rPr lang="fr-FR" sz="1500" dirty="0" smtClean="0">
                <a:latin typeface="Lilly" pitchFamily="2" charset="0"/>
              </a:rPr>
              <a:t>Quand se passe cette histoire ?</a:t>
            </a:r>
          </a:p>
          <a:p>
            <a:pPr marL="882900" indent="-342900" algn="just">
              <a:lnSpc>
                <a:spcPct val="125000"/>
              </a:lnSpc>
              <a:buFont typeface="+mj-lt"/>
              <a:buAutoNum type="alphaLcParenR"/>
            </a:pPr>
            <a:r>
              <a:rPr lang="fr-FR" sz="1500" dirty="0" smtClean="0">
                <a:latin typeface="Lilly" pitchFamily="2" charset="0"/>
              </a:rPr>
              <a:t>Avec quoi les elfes décorent-ils leur sapin ?</a:t>
            </a:r>
          </a:p>
          <a:p>
            <a:pPr marL="882900" indent="-342900" algn="just">
              <a:lnSpc>
                <a:spcPct val="125000"/>
              </a:lnSpc>
              <a:buFont typeface="+mj-lt"/>
              <a:buAutoNum type="alphaLcParenR"/>
            </a:pPr>
            <a:r>
              <a:rPr lang="fr-FR" sz="1500" dirty="0" smtClean="0">
                <a:latin typeface="Lilly" pitchFamily="2" charset="0"/>
              </a:rPr>
              <a:t>Quelle bêtise les elfes ont-ils fait ?</a:t>
            </a:r>
          </a:p>
          <a:p>
            <a:pPr marL="882900" indent="-342900" algn="just">
              <a:lnSpc>
                <a:spcPct val="125000"/>
              </a:lnSpc>
              <a:buFont typeface="+mj-lt"/>
              <a:buAutoNum type="alphaLcParenR"/>
            </a:pPr>
            <a:r>
              <a:rPr lang="fr-FR" sz="1500" dirty="0" smtClean="0">
                <a:latin typeface="Lilly" pitchFamily="2" charset="0"/>
              </a:rPr>
              <a:t>Finalement, avec quoi les elfes décorent-ils leur sapin ?</a:t>
            </a: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908720"/>
            <a:ext cx="469353" cy="585168"/>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7" y="3933056"/>
            <a:ext cx="469353" cy="585168"/>
          </a:xfrm>
          <a:prstGeom prst="rect">
            <a:avLst/>
          </a:prstGeom>
        </p:spPr>
      </p:pic>
      <p:sp>
        <p:nvSpPr>
          <p:cNvPr id="10" name="Rectangle à coins arrondis 9"/>
          <p:cNvSpPr/>
          <p:nvPr/>
        </p:nvSpPr>
        <p:spPr>
          <a:xfrm>
            <a:off x="612000" y="5877272"/>
            <a:ext cx="8280280" cy="72008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dirty="0" smtClean="0"/>
              <a:t>Exercices suivants sur la feuille</a:t>
            </a:r>
            <a:endParaRPr lang="fr-FR" dirty="0"/>
          </a:p>
        </p:txBody>
      </p:sp>
    </p:spTree>
    <p:extLst>
      <p:ext uri="{BB962C8B-B14F-4D97-AF65-F5344CB8AC3E}">
        <p14:creationId xmlns:p14="http://schemas.microsoft.com/office/powerpoint/2010/main" val="3160948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TotalTime>
  <Words>146</Words>
  <Application>Microsoft Office PowerPoint</Application>
  <PresentationFormat>Affichage à l'écran (4:3)</PresentationFormat>
  <Paragraphs>43</Paragraphs>
  <Slides>4</Slides>
  <Notes>1</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Enge</dc:creator>
  <cp:lastModifiedBy>Enge</cp:lastModifiedBy>
  <cp:revision>34</cp:revision>
  <dcterms:created xsi:type="dcterms:W3CDTF">2012-08-24T15:09:05Z</dcterms:created>
  <dcterms:modified xsi:type="dcterms:W3CDTF">2012-12-16T21:43:04Z</dcterms:modified>
</cp:coreProperties>
</file>