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4660"/>
  </p:normalViewPr>
  <p:slideViewPr>
    <p:cSldViewPr>
      <p:cViewPr>
        <p:scale>
          <a:sx n="120" d="100"/>
          <a:sy n="12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4FCC-0619-445D-800F-7E73F62A3717}" type="datetimeFigureOut">
              <a:rPr lang="fr-FR" smtClean="0"/>
              <a:t>13/09/2010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CA75-F052-4AC0-8BBB-5575D446B96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/>
              <a:t>a) Quel surnom Emma donne-t-elle à sa maitresse, Mlle Silvy ?</a:t>
            </a:r>
          </a:p>
          <a:p>
            <a:r>
              <a:rPr lang="fr-FR" sz="1600" dirty="0"/>
              <a:t>b) Qu’est-ce que le nom de cette maitresse a de particulier ?</a:t>
            </a:r>
          </a:p>
          <a:p>
            <a:r>
              <a:rPr lang="fr-FR" sz="1600" dirty="0"/>
              <a:t>c) Combien de lignes compte la liste de Mlle Silvy ?</a:t>
            </a:r>
          </a:p>
          <a:p>
            <a:r>
              <a:rPr lang="fr-FR" sz="1600" dirty="0"/>
              <a:t>d) En tout, combien d’articles (d’objets) Emma aura-t-elle dans son cartable à la rentrée prochaine ?</a:t>
            </a:r>
          </a:p>
          <a:p>
            <a:r>
              <a:rPr lang="fr-FR" sz="1600" dirty="0"/>
              <a:t> </a:t>
            </a:r>
            <a:endParaRPr lang="fr-FR" sz="1200" dirty="0" smtClean="0"/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Vrai </a:t>
            </a:r>
            <a:r>
              <a:rPr lang="fr-FR" sz="1200" u="sng" dirty="0">
                <a:solidFill>
                  <a:srgbClr val="000000"/>
                </a:solidFill>
                <a:latin typeface="Comic Sans MS" pitchFamily="66" charset="0"/>
              </a:rPr>
              <a:t>ou faux ?</a:t>
            </a:r>
            <a:endParaRPr lang="fr-FR" sz="1200" u="sng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fr-FR" sz="1600" dirty="0" smtClean="0"/>
              <a:t>a</a:t>
            </a:r>
            <a:r>
              <a:rPr lang="fr-FR" sz="1600" dirty="0"/>
              <a:t>) La maitresse d’Emma est une maitresse qui a beaucoup d’expérience dans son métier. </a:t>
            </a:r>
            <a:r>
              <a:rPr lang="fr-FR" sz="700" dirty="0" smtClean="0"/>
              <a:t>…………………...</a:t>
            </a:r>
            <a:r>
              <a:rPr lang="fr-FR" sz="700" dirty="0" smtClean="0"/>
              <a:t>…………………...</a:t>
            </a:r>
            <a:endParaRPr lang="fr-FR" sz="700" dirty="0"/>
          </a:p>
          <a:p>
            <a:r>
              <a:rPr lang="fr-FR" sz="1600" dirty="0"/>
              <a:t>b) Quand Mlle Silvy est énervée ou soucieuse, elle a des difficultés à parler correctement. </a:t>
            </a:r>
            <a:r>
              <a:rPr lang="fr-FR" sz="800" dirty="0" smtClean="0"/>
              <a:t>…………………...…………………...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2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Barre </a:t>
            </a:r>
            <a:r>
              <a:rPr lang="fr-FR" sz="1200" u="sng" dirty="0">
                <a:solidFill>
                  <a:srgbClr val="000000"/>
                </a:solidFill>
                <a:latin typeface="Comic Sans MS" pitchFamily="66" charset="0"/>
              </a:rPr>
              <a:t>ce qui est faux dans ces phrases.</a:t>
            </a:r>
            <a:endParaRPr lang="fr-FR" sz="1200" u="sng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fr-FR" sz="1600" dirty="0" smtClean="0"/>
              <a:t>a</a:t>
            </a:r>
            <a:r>
              <a:rPr lang="fr-FR" sz="1600" dirty="0"/>
              <a:t>) La directrice a demandé aux enseignants de préparer la liste de fournitures de leurs élèves.</a:t>
            </a:r>
            <a:endParaRPr lang="fr-FR" sz="1600" dirty="0"/>
          </a:p>
          <a:p>
            <a:r>
              <a:rPr lang="fr-FR" sz="1600" dirty="0"/>
              <a:t>b) Mlle Silvy a passé une grande partie de la journée à préparer cette liste de fournitures.</a:t>
            </a:r>
          </a:p>
          <a:p>
            <a:r>
              <a:rPr lang="fr-FR" sz="1600" dirty="0"/>
              <a:t> </a:t>
            </a:r>
          </a:p>
          <a:p>
            <a:r>
              <a:rPr lang="fr-FR" sz="12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</a:t>
            </a:r>
            <a:r>
              <a:rPr lang="fr-FR" sz="1200" u="sng" dirty="0">
                <a:solidFill>
                  <a:srgbClr val="000000"/>
                </a:solidFill>
                <a:latin typeface="Comic Sans MS" pitchFamily="66" charset="0"/>
              </a:rPr>
              <a:t>ce qui va ensemble.</a:t>
            </a:r>
            <a:endParaRPr lang="fr-FR" sz="1200" u="sng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3717032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r>
              <a:rPr lang="fr-FR" sz="1600" dirty="0" smtClean="0"/>
              <a:t>On ne sait pas : par exemple on ne sait pas combien elle aura de cahiers de brouillon, ou de répertoires à spirale ou de pinces à ressort…</a:t>
            </a:r>
          </a:p>
          <a:p>
            <a:endParaRPr lang="fr-FR" sz="1600" dirty="0" smtClean="0"/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Vrai ou faux ?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a) La maitresse d’Emma est une maitresse qui a beaucoup d’expérience dans son métier. </a:t>
            </a:r>
            <a:endParaRPr lang="fr-FR" sz="700" dirty="0" smtClean="0">
              <a:solidFill>
                <a:srgbClr val="0070C0"/>
              </a:solidFill>
            </a:endParaRPr>
          </a:p>
          <a:p>
            <a:r>
              <a:rPr lang="fr-FR" sz="1600" dirty="0" smtClean="0">
                <a:solidFill>
                  <a:srgbClr val="0070C0"/>
                </a:solidFill>
              </a:rPr>
              <a:t>b) Quand Mlle Silvy est énervée ou soucieuse, elle a des difficultés à parler correctement. </a:t>
            </a:r>
            <a:endParaRPr lang="fr-FR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r>
              <a:rPr lang="fr-FR" sz="1600" dirty="0" smtClean="0"/>
              <a:t>On ne sait pas : par exemple on ne sait pas combien elle aura de cahiers de brouillon, ou de répertoires à spirale ou de pinces à ressort…</a:t>
            </a:r>
          </a:p>
          <a:p>
            <a:endParaRPr lang="fr-FR" sz="1600" dirty="0" smtClean="0"/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Vrai ou faux ?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a) La maitresse d’Emma est une maitresse qui a beaucoup d’expérience dans son métier.  </a:t>
            </a:r>
            <a:r>
              <a:rPr lang="fr-FR" sz="1600" b="1" dirty="0" smtClean="0">
                <a:solidFill>
                  <a:srgbClr val="FF0000"/>
                </a:solidFill>
              </a:rPr>
              <a:t>Faux</a:t>
            </a:r>
            <a:endParaRPr lang="fr-FR" sz="700" b="1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0070C0"/>
                </a:solidFill>
              </a:rPr>
              <a:t>b) Quand Mlle Silvy est énervée ou soucieuse, elle a des difficultés à parler correctement. </a:t>
            </a:r>
            <a:endParaRPr lang="fr-FR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r>
              <a:rPr lang="fr-FR" sz="1600" dirty="0" smtClean="0"/>
              <a:t>On ne sait pas : par exemple on ne sait pas combien elle aura de cahiers de brouillon, ou de répertoires à spirale ou de pinces à ressort…</a:t>
            </a:r>
          </a:p>
          <a:p>
            <a:endParaRPr lang="fr-FR" sz="1600" dirty="0" smtClean="0"/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Vrai ou faux ?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a) La maitresse d’Emma est une maitresse qui a beaucoup d’expérience dans son métier.  </a:t>
            </a:r>
            <a:r>
              <a:rPr lang="fr-FR" sz="1600" b="1" dirty="0" smtClean="0">
                <a:solidFill>
                  <a:srgbClr val="FF0000"/>
                </a:solidFill>
              </a:rPr>
              <a:t>Faux</a:t>
            </a:r>
            <a:endParaRPr lang="fr-FR" sz="700" b="1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0070C0"/>
                </a:solidFill>
              </a:rPr>
              <a:t>b) Quand Mlle Silvy est énervée ou soucieuse, elle a des difficultés à parler correctement. </a:t>
            </a:r>
            <a:r>
              <a:rPr lang="fr-FR" sz="1600" b="1" dirty="0" smtClean="0">
                <a:solidFill>
                  <a:srgbClr val="FF0000"/>
                </a:solidFill>
              </a:rPr>
              <a:t>Vrai</a:t>
            </a:r>
            <a:endParaRPr lang="fr-FR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r>
              <a:rPr lang="fr-FR" sz="1600" dirty="0" smtClean="0"/>
              <a:t>On ne sait pas : par exemple on ne sait pas combien elle aura de cahiers de brouillon, ou de répertoires à spirale ou de pinces à ressort…</a:t>
            </a:r>
          </a:p>
          <a:p>
            <a:endParaRPr lang="fr-FR" sz="1600" dirty="0" smtClean="0"/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Vrai ou faux ?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a) La maitresse d’Emma est une maitresse qui a beaucoup d’expérience dans son métier.  </a:t>
            </a:r>
            <a:r>
              <a:rPr lang="fr-FR" sz="1600" b="1" dirty="0" smtClean="0">
                <a:solidFill>
                  <a:srgbClr val="FF0000"/>
                </a:solidFill>
              </a:rPr>
              <a:t>Faux</a:t>
            </a:r>
            <a:endParaRPr lang="fr-FR" sz="700" b="1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0070C0"/>
                </a:solidFill>
              </a:rPr>
              <a:t>b) Quand Mlle Silvy est énervée ou soucieuse, elle a des difficultés à parler correctement. </a:t>
            </a:r>
            <a:r>
              <a:rPr lang="fr-FR" sz="1600" b="1" dirty="0" smtClean="0">
                <a:solidFill>
                  <a:srgbClr val="FF0000"/>
                </a:solidFill>
              </a:rPr>
              <a:t>Vrai</a:t>
            </a:r>
          </a:p>
          <a:p>
            <a:endParaRPr lang="fr-FR" sz="1600" b="1" dirty="0">
              <a:solidFill>
                <a:srgbClr val="FF0000"/>
              </a:solidFill>
            </a:endParaRPr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Barre ce qui est faux dans ces phrases.</a:t>
            </a:r>
          </a:p>
          <a:p>
            <a:r>
              <a:rPr lang="fr-FR" sz="1600" dirty="0" smtClean="0"/>
              <a:t>a) La directrice a demandé aux enseignants de préparer la liste de fournitures de leurs élèves.</a:t>
            </a:r>
          </a:p>
          <a:p>
            <a:r>
              <a:rPr lang="fr-FR" sz="1600" dirty="0" smtClean="0"/>
              <a:t>b) Mlle Silvy a passé une grande partie de la journée à préparer cette liste de fournitures.</a:t>
            </a:r>
          </a:p>
          <a:p>
            <a:endParaRPr lang="fr-FR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r>
              <a:rPr lang="fr-FR" sz="1600" dirty="0" smtClean="0"/>
              <a:t>On ne sait pas : par exemple on ne sait pas combien elle aura de cahiers de brouillon, ou de répertoires à spirale ou de pinces à ressort…</a:t>
            </a:r>
          </a:p>
          <a:p>
            <a:endParaRPr lang="fr-FR" sz="1600" dirty="0" smtClean="0"/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Vrai ou faux ?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a) La maitresse d’Emma est une maitresse qui a beaucoup d’expérience dans son métier.  </a:t>
            </a:r>
            <a:r>
              <a:rPr lang="fr-FR" sz="1600" b="1" dirty="0" smtClean="0">
                <a:solidFill>
                  <a:srgbClr val="FF0000"/>
                </a:solidFill>
              </a:rPr>
              <a:t>Faux</a:t>
            </a:r>
            <a:endParaRPr lang="fr-FR" sz="700" b="1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0070C0"/>
                </a:solidFill>
              </a:rPr>
              <a:t>b) Quand Mlle Silvy est énervée ou soucieuse, elle a des difficultés à parler correctement. </a:t>
            </a:r>
            <a:r>
              <a:rPr lang="fr-FR" sz="1600" b="1" dirty="0" smtClean="0">
                <a:solidFill>
                  <a:srgbClr val="FF0000"/>
                </a:solidFill>
              </a:rPr>
              <a:t>Vrai</a:t>
            </a:r>
          </a:p>
          <a:p>
            <a:endParaRPr lang="fr-FR" sz="1600" b="1" dirty="0">
              <a:solidFill>
                <a:srgbClr val="FF0000"/>
              </a:solidFill>
            </a:endParaRPr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Barre ce qui est faux dans ces phrases.</a:t>
            </a:r>
          </a:p>
          <a:p>
            <a:r>
              <a:rPr lang="fr-FR" sz="1600" dirty="0" smtClean="0"/>
              <a:t>a) </a:t>
            </a:r>
            <a:r>
              <a:rPr lang="fr-FR" sz="1600" strike="sngStrike" dirty="0" smtClean="0"/>
              <a:t>La directrice</a:t>
            </a:r>
            <a:r>
              <a:rPr lang="fr-FR" sz="1600" dirty="0" smtClean="0"/>
              <a:t> a demandé aux enseignants de préparer la liste de fournitures de leurs élèves.</a:t>
            </a:r>
          </a:p>
          <a:p>
            <a:r>
              <a:rPr lang="fr-FR" sz="1600" dirty="0" smtClean="0"/>
              <a:t>b) Mlle Silvy a passé une grande partie de la journée à préparer cette liste de fournitures.</a:t>
            </a:r>
          </a:p>
          <a:p>
            <a:endParaRPr lang="fr-FR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r>
              <a:rPr lang="fr-FR" sz="1600" dirty="0" smtClean="0"/>
              <a:t>On ne sait pas : par exemple on ne sait pas combien elle aura de cahiers de brouillon, ou de répertoires à spirale ou de pinces à ressort…</a:t>
            </a:r>
          </a:p>
          <a:p>
            <a:endParaRPr lang="fr-FR" sz="1600" dirty="0" smtClean="0"/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Vrai ou faux ?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a) La maitresse d’Emma est une maitresse qui a beaucoup d’expérience dans son métier.  </a:t>
            </a:r>
            <a:r>
              <a:rPr lang="fr-FR" sz="1600" b="1" dirty="0" smtClean="0">
                <a:solidFill>
                  <a:srgbClr val="FF0000"/>
                </a:solidFill>
              </a:rPr>
              <a:t>Faux</a:t>
            </a:r>
            <a:endParaRPr lang="fr-FR" sz="700" b="1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0070C0"/>
                </a:solidFill>
              </a:rPr>
              <a:t>b) Quand Mlle Silvy est énervée ou soucieuse, elle a des difficultés à parler correctement. </a:t>
            </a:r>
            <a:r>
              <a:rPr lang="fr-FR" sz="1600" b="1" dirty="0" smtClean="0">
                <a:solidFill>
                  <a:srgbClr val="FF0000"/>
                </a:solidFill>
              </a:rPr>
              <a:t>Vrai</a:t>
            </a:r>
          </a:p>
          <a:p>
            <a:endParaRPr lang="fr-FR" sz="1600" b="1" dirty="0">
              <a:solidFill>
                <a:srgbClr val="FF0000"/>
              </a:solidFill>
            </a:endParaRPr>
          </a:p>
          <a:p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Barre ce qui est faux dans ces phrases.</a:t>
            </a:r>
          </a:p>
          <a:p>
            <a:r>
              <a:rPr lang="fr-FR" sz="1600" dirty="0" smtClean="0"/>
              <a:t>a) </a:t>
            </a:r>
            <a:r>
              <a:rPr lang="fr-FR" sz="1600" strike="sngStrike" dirty="0" smtClean="0"/>
              <a:t>La directrice</a:t>
            </a:r>
            <a:r>
              <a:rPr lang="fr-FR" sz="1600" dirty="0" smtClean="0"/>
              <a:t> a demandé aux enseignants de préparer la liste de fournitures de leurs élèves.</a:t>
            </a:r>
          </a:p>
          <a:p>
            <a:r>
              <a:rPr lang="fr-FR" sz="1600" dirty="0" smtClean="0"/>
              <a:t>b) Mlle Silvy a passé une grande partie de la </a:t>
            </a:r>
            <a:r>
              <a:rPr lang="fr-FR" sz="1600" strike="sngStrike" dirty="0" smtClean="0"/>
              <a:t>journée</a:t>
            </a:r>
            <a:r>
              <a:rPr lang="fr-FR" sz="1600" dirty="0" smtClean="0"/>
              <a:t> à préparer cette liste de fournitures.</a:t>
            </a:r>
          </a:p>
          <a:p>
            <a:endParaRPr lang="fr-FR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03848" y="148478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03848" y="148478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131840" y="1484784"/>
            <a:ext cx="1944216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03848" y="148478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131840" y="1484784"/>
            <a:ext cx="1944216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03848" y="148478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131840" y="1484784"/>
            <a:ext cx="1944216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203848" y="2420888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03848" y="148478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131840" y="1484784"/>
            <a:ext cx="1944216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203848" y="2420888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 flipH="1" flipV="1">
            <a:off x="3203848" y="836712"/>
            <a:ext cx="1944216" cy="1944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03848" y="148478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131840" y="1484784"/>
            <a:ext cx="1944216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203848" y="2420888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 flipH="1" flipV="1">
            <a:off x="3203848" y="836712"/>
            <a:ext cx="1944216" cy="1944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203848" y="3068960"/>
            <a:ext cx="18722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04664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. </a:t>
            </a:r>
            <a:r>
              <a:rPr lang="fr-FR" sz="1200" u="sng" dirty="0" smtClean="0">
                <a:solidFill>
                  <a:srgbClr val="000000"/>
                </a:solidFill>
                <a:latin typeface="Comic Sans MS" pitchFamily="66" charset="0"/>
              </a:rPr>
              <a:t>Relie ce qui va ensemble.</a:t>
            </a:r>
          </a:p>
          <a:p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92696"/>
          <a:ext cx="8208912" cy="2852928"/>
        </p:xfrm>
        <a:graphic>
          <a:graphicData uri="http://schemas.openxmlformats.org/drawingml/2006/table">
            <a:tbl>
              <a:tblPr/>
              <a:tblGrid>
                <a:gridCol w="2573450"/>
                <a:gridCol w="280171"/>
                <a:gridCol w="1641786"/>
                <a:gridCol w="247556"/>
                <a:gridCol w="3465949"/>
              </a:tblGrid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trombones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deux biseaux transparents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intercalaires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quatre couleurs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bâton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laiton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taille-crayon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métal coloré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stylo à bille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trous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surligneur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colle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 double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Lumoplast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chemise à rabats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x 32 cm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violet</a:t>
                      </a: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3203848" y="836712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03848" y="148478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131840" y="1484784"/>
            <a:ext cx="1944216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3203848" y="1124744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203848" y="2420888"/>
            <a:ext cx="1944216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 flipH="1" flipV="1">
            <a:off x="3203848" y="836712"/>
            <a:ext cx="1944216" cy="1944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203848" y="3068960"/>
            <a:ext cx="18722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203848" y="2780928"/>
            <a:ext cx="1872208" cy="6480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16632"/>
          <a:ext cx="8496944" cy="198120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1752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La liste de fournitures, pages 2-3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latin typeface="Tahoma"/>
                        </a:rPr>
                        <a:t>Lecture - compréhension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32656"/>
            <a:ext cx="8604448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1.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(sur ton cahier).</a:t>
            </a:r>
          </a:p>
          <a:p>
            <a:r>
              <a:rPr lang="fr-FR" sz="1600" dirty="0">
                <a:solidFill>
                  <a:srgbClr val="0070C0"/>
                </a:solidFill>
              </a:rPr>
              <a:t>a) Quel surnom Emma donne-t-elle à sa maitresse, Mlle Silvy </a:t>
            </a:r>
            <a:r>
              <a:rPr lang="fr-FR" sz="1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1600" dirty="0" smtClean="0"/>
              <a:t>Emma la surnomme « double Sylvie ».</a:t>
            </a:r>
          </a:p>
          <a:p>
            <a:r>
              <a:rPr lang="fr-FR" sz="1600" dirty="0" smtClean="0"/>
              <a:t>Un surnom c’est un nom qu’on utilise à la place du vrai nom.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b) Qu’est-ce que le nom de cette maitresse a de particulier ?</a:t>
            </a:r>
          </a:p>
          <a:p>
            <a:r>
              <a:rPr lang="fr-FR" sz="1600" dirty="0" smtClean="0"/>
              <a:t>Le nom et le prénom s’entendent strictement pareil (ils sont un peu différents à l’écrit).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c) Combien de lignes compte la liste de Mlle Silvy ?</a:t>
            </a:r>
          </a:p>
          <a:p>
            <a:r>
              <a:rPr lang="fr-FR" sz="1600" dirty="0" smtClean="0"/>
              <a:t>Il y a 37 lignes dans la liste de Mlle Silvy.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0070C0"/>
                </a:solidFill>
              </a:rPr>
              <a:t>d) En tout, combien d’articles (d’objets) Emma aura-t-elle dans son cartable à la rentrée prochaine ?</a:t>
            </a:r>
          </a:p>
          <a:p>
            <a:r>
              <a:rPr lang="fr-FR" sz="1600" dirty="0" smtClean="0"/>
              <a:t>On ne sait pas : par exemple on ne sait pas combien elle aura de cahiers de brouillon, ou de répertoires à spirale ou de pinces à ressort…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1082</Words>
  <Application>Microsoft Office PowerPoint</Application>
  <PresentationFormat>Affichage à l'écran (4:3)</PresentationFormat>
  <Paragraphs>747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Company>CANDUSSO Laurent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5</cp:revision>
  <dcterms:created xsi:type="dcterms:W3CDTF">2010-09-13T20:56:20Z</dcterms:created>
  <dcterms:modified xsi:type="dcterms:W3CDTF">2010-09-13T21:16:25Z</dcterms:modified>
</cp:coreProperties>
</file>