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4" d="100"/>
          <a:sy n="94" d="100"/>
        </p:scale>
        <p:origin x="-108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57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7089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93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3896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901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399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296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75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356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8351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DF9C6-D356-45E6-A6CC-05D743FEA684}" type="datetimeFigureOut">
              <a:rPr lang="fr-FR" smtClean="0"/>
              <a:t>12/09/2012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AF453-4973-43D0-BBA6-985A7279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6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20000" y="180000"/>
            <a:ext cx="8172480" cy="3285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fr-FR" b="1" dirty="0" smtClean="0">
                <a:solidFill>
                  <a:srgbClr val="00B050"/>
                </a:solidFill>
              </a:rPr>
              <a:t>~ ~ ~ ~ ~ ~ </a:t>
            </a:r>
            <a:r>
              <a:rPr lang="fr-FR" dirty="0" smtClean="0">
                <a:solidFill>
                  <a:srgbClr val="FF0000"/>
                </a:solidFill>
              </a:rPr>
              <a:t>Se repérer sur la Terre</a:t>
            </a:r>
            <a:r>
              <a:rPr lang="fr-FR" sz="2000" b="1" dirty="0" smtClean="0">
                <a:solidFill>
                  <a:srgbClr val="00B050"/>
                </a:solidFill>
              </a:rPr>
              <a:t> </a:t>
            </a:r>
            <a:r>
              <a:rPr lang="fr-FR" sz="2000" b="1" dirty="0" smtClean="0">
                <a:solidFill>
                  <a:srgbClr val="00B050"/>
                </a:solidFill>
                <a:sym typeface="Wingdings 3"/>
              </a:rPr>
              <a:t></a:t>
            </a:r>
            <a:endParaRPr lang="fr-FR" sz="2000" b="1" dirty="0" smtClean="0">
              <a:solidFill>
                <a:srgbClr val="00B050"/>
              </a:solidFill>
            </a:endParaRPr>
          </a:p>
          <a:p>
            <a:pPr algn="just">
              <a:lnSpc>
                <a:spcPct val="125000"/>
              </a:lnSpc>
            </a:pPr>
            <a:r>
              <a:rPr lang="fr-FR" dirty="0" smtClean="0">
                <a:solidFill>
                  <a:srgbClr val="0000FF"/>
                </a:solidFill>
              </a:rPr>
              <a:t>Pour se repérer sur les cartes, les géographes utilisent des repères. </a:t>
            </a:r>
            <a:r>
              <a:rPr lang="fr-FR" b="1" dirty="0" smtClean="0">
                <a:solidFill>
                  <a:srgbClr val="00B050"/>
                </a:solidFill>
                <a:sym typeface="Wingdings 3"/>
              </a:rPr>
              <a:t></a:t>
            </a:r>
            <a:endParaRPr lang="fr-FR" dirty="0" smtClean="0">
              <a:solidFill>
                <a:srgbClr val="0000FF"/>
              </a:solidFill>
            </a:endParaRPr>
          </a:p>
          <a:p>
            <a:pPr algn="just">
              <a:lnSpc>
                <a:spcPct val="125000"/>
              </a:lnSpc>
            </a:pPr>
            <a:r>
              <a:rPr lang="fr-FR" dirty="0" smtClean="0">
                <a:solidFill>
                  <a:srgbClr val="0000FF"/>
                </a:solidFill>
              </a:rPr>
              <a:t>Ils ont tracé des </a:t>
            </a:r>
            <a:r>
              <a:rPr lang="fr-FR" dirty="0" smtClean="0">
                <a:solidFill>
                  <a:srgbClr val="FF0000"/>
                </a:solidFill>
              </a:rPr>
              <a:t>lignes imaginaires </a:t>
            </a:r>
            <a:r>
              <a:rPr lang="fr-FR" dirty="0" smtClean="0">
                <a:solidFill>
                  <a:srgbClr val="0000FF"/>
                </a:solidFill>
              </a:rPr>
              <a:t>ce qui permet de se repérer comme sur un quadrillage. La plus importante est </a:t>
            </a:r>
            <a:r>
              <a:rPr lang="fr-FR" dirty="0" smtClean="0">
                <a:solidFill>
                  <a:srgbClr val="FF0000"/>
                </a:solidFill>
              </a:rPr>
              <a:t>l’Équateur</a:t>
            </a:r>
            <a:r>
              <a:rPr lang="fr-FR" dirty="0" smtClean="0">
                <a:solidFill>
                  <a:srgbClr val="0000FF"/>
                </a:solidFill>
              </a:rPr>
              <a:t>, elle partage la Terre en deux moitiés : </a:t>
            </a:r>
            <a:r>
              <a:rPr lang="fr-FR" dirty="0" smtClean="0">
                <a:solidFill>
                  <a:srgbClr val="FF0000"/>
                </a:solidFill>
              </a:rPr>
              <a:t>l’Hémisphère Nord </a:t>
            </a:r>
            <a:r>
              <a:rPr lang="fr-FR" dirty="0" smtClean="0">
                <a:solidFill>
                  <a:srgbClr val="0000FF"/>
                </a:solidFill>
              </a:rPr>
              <a:t>et </a:t>
            </a:r>
            <a:r>
              <a:rPr lang="fr-FR" dirty="0" smtClean="0">
                <a:solidFill>
                  <a:srgbClr val="FF0000"/>
                </a:solidFill>
              </a:rPr>
              <a:t>l’Hémisphère Sud</a:t>
            </a:r>
            <a:r>
              <a:rPr lang="fr-FR" dirty="0" smtClean="0">
                <a:solidFill>
                  <a:srgbClr val="0000FF"/>
                </a:solidFill>
              </a:rPr>
              <a:t>. Il y a d’autres lignes imaginaires comme les Tropiques et les Cercles Polaires. </a:t>
            </a:r>
            <a:r>
              <a:rPr lang="fr-FR" b="1" dirty="0" smtClean="0">
                <a:solidFill>
                  <a:srgbClr val="00B050"/>
                </a:solidFill>
                <a:sym typeface="Wingdings 3"/>
              </a:rPr>
              <a:t></a:t>
            </a:r>
            <a:endParaRPr lang="fr-FR" dirty="0" smtClean="0">
              <a:solidFill>
                <a:srgbClr val="0000FF"/>
              </a:solidFill>
            </a:endParaRPr>
          </a:p>
          <a:p>
            <a:pPr algn="just">
              <a:lnSpc>
                <a:spcPct val="125000"/>
              </a:lnSpc>
            </a:pPr>
            <a:r>
              <a:rPr lang="fr-FR" dirty="0" smtClean="0">
                <a:solidFill>
                  <a:srgbClr val="0000FF"/>
                </a:solidFill>
              </a:rPr>
              <a:t>Les pays sont séparés les uns des autres par </a:t>
            </a:r>
            <a:r>
              <a:rPr lang="fr-FR" dirty="0" smtClean="0">
                <a:solidFill>
                  <a:srgbClr val="FF0000"/>
                </a:solidFill>
              </a:rPr>
              <a:t>des frontières</a:t>
            </a:r>
            <a:r>
              <a:rPr lang="fr-FR" dirty="0" smtClean="0">
                <a:solidFill>
                  <a:srgbClr val="0000FF"/>
                </a:solidFill>
              </a:rPr>
              <a:t>. Ce sont aussi des lignes dessinées par les hommes sur les cartes de géographie. </a:t>
            </a:r>
            <a:r>
              <a:rPr lang="fr-FR" b="1" dirty="0" smtClean="0">
                <a:solidFill>
                  <a:srgbClr val="00B050"/>
                </a:solidFill>
                <a:sym typeface="Wingdings 3"/>
              </a:rPr>
              <a:t></a:t>
            </a:r>
            <a:endParaRPr lang="fr-FR" dirty="0" smtClean="0">
              <a:solidFill>
                <a:srgbClr val="0000FF"/>
              </a:solidFill>
            </a:endParaRPr>
          </a:p>
          <a:p>
            <a:pPr algn="just">
              <a:lnSpc>
                <a:spcPct val="125000"/>
              </a:lnSpc>
            </a:pPr>
            <a:r>
              <a:rPr lang="fr-FR" dirty="0" smtClean="0">
                <a:solidFill>
                  <a:srgbClr val="0000FF"/>
                </a:solidFill>
              </a:rPr>
              <a:t>On se repère également grâce </a:t>
            </a:r>
            <a:r>
              <a:rPr lang="fr-FR" dirty="0" smtClean="0">
                <a:solidFill>
                  <a:srgbClr val="FF0000"/>
                </a:solidFill>
              </a:rPr>
              <a:t>aux points cardinaux </a:t>
            </a:r>
            <a:r>
              <a:rPr lang="fr-FR" dirty="0" smtClean="0">
                <a:solidFill>
                  <a:srgbClr val="0000FF"/>
                </a:solidFill>
              </a:rPr>
              <a:t>: le </a:t>
            </a:r>
            <a:r>
              <a:rPr lang="fr-FR" dirty="0" smtClean="0">
                <a:solidFill>
                  <a:srgbClr val="FF0000"/>
                </a:solidFill>
              </a:rPr>
              <a:t>Nord</a:t>
            </a:r>
            <a:r>
              <a:rPr lang="fr-FR" dirty="0" smtClean="0">
                <a:solidFill>
                  <a:srgbClr val="0000FF"/>
                </a:solidFill>
              </a:rPr>
              <a:t>, le </a:t>
            </a:r>
            <a:r>
              <a:rPr lang="fr-FR" dirty="0" smtClean="0">
                <a:solidFill>
                  <a:srgbClr val="FF0000"/>
                </a:solidFill>
              </a:rPr>
              <a:t>Sud</a:t>
            </a:r>
            <a:r>
              <a:rPr lang="fr-FR" dirty="0" smtClean="0">
                <a:solidFill>
                  <a:srgbClr val="0000FF"/>
                </a:solidFill>
              </a:rPr>
              <a:t>, l’</a:t>
            </a:r>
            <a:r>
              <a:rPr lang="fr-FR" dirty="0" smtClean="0">
                <a:solidFill>
                  <a:srgbClr val="FF0000"/>
                </a:solidFill>
              </a:rPr>
              <a:t>Est</a:t>
            </a:r>
            <a:r>
              <a:rPr lang="fr-FR" dirty="0" smtClean="0">
                <a:solidFill>
                  <a:srgbClr val="0000FF"/>
                </a:solidFill>
              </a:rPr>
              <a:t> et l’</a:t>
            </a:r>
            <a:r>
              <a:rPr lang="fr-FR" dirty="0" smtClean="0">
                <a:solidFill>
                  <a:srgbClr val="FF0000"/>
                </a:solidFill>
              </a:rPr>
              <a:t>Ouest</a:t>
            </a:r>
            <a:r>
              <a:rPr lang="fr-FR" dirty="0" smtClean="0">
                <a:solidFill>
                  <a:srgbClr val="0000FF"/>
                </a:solidFill>
              </a:rPr>
              <a:t>. </a:t>
            </a:r>
            <a:r>
              <a:rPr lang="fr-FR" b="1" dirty="0" smtClean="0">
                <a:solidFill>
                  <a:srgbClr val="00B050"/>
                </a:solidFill>
                <a:sym typeface="Wingdings 3"/>
              </a:rPr>
              <a:t></a:t>
            </a:r>
            <a:endParaRPr lang="fr-FR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3833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126</Words>
  <Application>Microsoft Office PowerPoint</Application>
  <PresentationFormat>Affichage à l'écran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Enge</dc:creator>
  <cp:lastModifiedBy>Enge</cp:lastModifiedBy>
  <cp:revision>1</cp:revision>
  <dcterms:created xsi:type="dcterms:W3CDTF">2012-09-12T13:29:32Z</dcterms:created>
  <dcterms:modified xsi:type="dcterms:W3CDTF">2012-09-12T14:52:01Z</dcterms:modified>
</cp:coreProperties>
</file>