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9" r:id="rId4"/>
    <p:sldId id="258" r:id="rId5"/>
    <p:sldId id="262" r:id="rId6"/>
    <p:sldId id="261" r:id="rId7"/>
    <p:sldId id="259" r:id="rId8"/>
    <p:sldId id="260" r:id="rId9"/>
    <p:sldId id="270" r:id="rId10"/>
    <p:sldId id="272" r:id="rId11"/>
    <p:sldId id="271" r:id="rId12"/>
    <p:sldId id="263" r:id="rId13"/>
    <p:sldId id="264" r:id="rId14"/>
    <p:sldId id="265" r:id="rId15"/>
    <p:sldId id="266" r:id="rId16"/>
    <p:sldId id="267" r:id="rId17"/>
    <p:sldId id="273" r:id="rId18"/>
    <p:sldId id="274" r:id="rId19"/>
    <p:sldId id="26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p:cViewPr varScale="1">
        <p:scale>
          <a:sx n="75" d="100"/>
          <a:sy n="75" d="100"/>
        </p:scale>
        <p:origin x="-13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F6C84-D187-45C3-BC55-3C99B427E41C}" type="datetimeFigureOut">
              <a:rPr lang="fr-FR" smtClean="0"/>
              <a:pPr/>
              <a:t>12/06/2012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FEB2A-C970-4934-AAB8-8E2F461A87D3}" type="slidenum">
              <a:rPr lang="fr-FR" smtClean="0"/>
              <a:pPr/>
              <a:t>‹N°›</a:t>
            </a:fld>
            <a:endParaRPr lang="fr-FR"/>
          </a:p>
        </p:txBody>
      </p:sp>
    </p:spTree>
    <p:extLst>
      <p:ext uri="{BB962C8B-B14F-4D97-AF65-F5344CB8AC3E}">
        <p14:creationId xmlns:p14="http://schemas.microsoft.com/office/powerpoint/2010/main" val="209338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10</a:t>
            </a:fld>
            <a:endParaRPr lang="fr-FR"/>
          </a:p>
        </p:txBody>
      </p:sp>
    </p:spTree>
    <p:extLst>
      <p:ext uri="{BB962C8B-B14F-4D97-AF65-F5344CB8AC3E}">
        <p14:creationId xmlns:p14="http://schemas.microsoft.com/office/powerpoint/2010/main" val="221119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11</a:t>
            </a:fld>
            <a:endParaRPr lang="fr-FR"/>
          </a:p>
        </p:txBody>
      </p:sp>
    </p:spTree>
    <p:extLst>
      <p:ext uri="{BB962C8B-B14F-4D97-AF65-F5344CB8AC3E}">
        <p14:creationId xmlns:p14="http://schemas.microsoft.com/office/powerpoint/2010/main" val="382881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12</a:t>
            </a:fld>
            <a:endParaRPr lang="fr-FR"/>
          </a:p>
        </p:txBody>
      </p:sp>
    </p:spTree>
    <p:extLst>
      <p:ext uri="{BB962C8B-B14F-4D97-AF65-F5344CB8AC3E}">
        <p14:creationId xmlns:p14="http://schemas.microsoft.com/office/powerpoint/2010/main" val="22371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13</a:t>
            </a:fld>
            <a:endParaRPr lang="fr-FR"/>
          </a:p>
        </p:txBody>
      </p:sp>
    </p:spTree>
    <p:extLst>
      <p:ext uri="{BB962C8B-B14F-4D97-AF65-F5344CB8AC3E}">
        <p14:creationId xmlns:p14="http://schemas.microsoft.com/office/powerpoint/2010/main" val="333988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14</a:t>
            </a:fld>
            <a:endParaRPr lang="fr-FR"/>
          </a:p>
        </p:txBody>
      </p:sp>
    </p:spTree>
    <p:extLst>
      <p:ext uri="{BB962C8B-B14F-4D97-AF65-F5344CB8AC3E}">
        <p14:creationId xmlns:p14="http://schemas.microsoft.com/office/powerpoint/2010/main" val="299457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15</a:t>
            </a:fld>
            <a:endParaRPr lang="fr-FR"/>
          </a:p>
        </p:txBody>
      </p:sp>
    </p:spTree>
    <p:extLst>
      <p:ext uri="{BB962C8B-B14F-4D97-AF65-F5344CB8AC3E}">
        <p14:creationId xmlns:p14="http://schemas.microsoft.com/office/powerpoint/2010/main" val="213303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16</a:t>
            </a:fld>
            <a:endParaRPr lang="fr-FR"/>
          </a:p>
        </p:txBody>
      </p:sp>
    </p:spTree>
    <p:extLst>
      <p:ext uri="{BB962C8B-B14F-4D97-AF65-F5344CB8AC3E}">
        <p14:creationId xmlns:p14="http://schemas.microsoft.com/office/powerpoint/2010/main" val="300987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17</a:t>
            </a:fld>
            <a:endParaRPr lang="fr-FR"/>
          </a:p>
        </p:txBody>
      </p:sp>
    </p:spTree>
    <p:extLst>
      <p:ext uri="{BB962C8B-B14F-4D97-AF65-F5344CB8AC3E}">
        <p14:creationId xmlns:p14="http://schemas.microsoft.com/office/powerpoint/2010/main" val="46340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18</a:t>
            </a:fld>
            <a:endParaRPr lang="fr-FR"/>
          </a:p>
        </p:txBody>
      </p:sp>
    </p:spTree>
    <p:extLst>
      <p:ext uri="{BB962C8B-B14F-4D97-AF65-F5344CB8AC3E}">
        <p14:creationId xmlns:p14="http://schemas.microsoft.com/office/powerpoint/2010/main" val="240616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19</a:t>
            </a:fld>
            <a:endParaRPr lang="fr-FR"/>
          </a:p>
        </p:txBody>
      </p:sp>
    </p:spTree>
    <p:extLst>
      <p:ext uri="{BB962C8B-B14F-4D97-AF65-F5344CB8AC3E}">
        <p14:creationId xmlns:p14="http://schemas.microsoft.com/office/powerpoint/2010/main" val="235074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3</a:t>
            </a:fld>
            <a:endParaRPr lang="fr-FR"/>
          </a:p>
        </p:txBody>
      </p:sp>
    </p:spTree>
    <p:extLst>
      <p:ext uri="{BB962C8B-B14F-4D97-AF65-F5344CB8AC3E}">
        <p14:creationId xmlns:p14="http://schemas.microsoft.com/office/powerpoint/2010/main" val="416815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7FEB2A-C970-4934-AAB8-8E2F461A87D3}" type="slidenum">
              <a:rPr lang="fr-FR" smtClean="0"/>
              <a:pPr/>
              <a:t>9</a:t>
            </a:fld>
            <a:endParaRPr lang="fr-FR"/>
          </a:p>
        </p:txBody>
      </p:sp>
    </p:spTree>
    <p:extLst>
      <p:ext uri="{BB962C8B-B14F-4D97-AF65-F5344CB8AC3E}">
        <p14:creationId xmlns:p14="http://schemas.microsoft.com/office/powerpoint/2010/main" val="224647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E8609A-F7C1-4B1C-A7FA-A567E77358E0}" type="datetimeFigureOut">
              <a:rPr lang="fr-FR" smtClean="0"/>
              <a:pPr/>
              <a:t>12/06/2012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918870-F6FC-498A-A31E-2B6A3394D49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8609A-F7C1-4B1C-A7FA-A567E77358E0}" type="datetimeFigureOut">
              <a:rPr lang="fr-FR" smtClean="0"/>
              <a:pPr/>
              <a:t>12/06/2012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18870-F6FC-498A-A31E-2B6A3394D4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data0.eklablog.com/lesbonsplansdegandalf/mod_article24696881_1.swf?817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0"/>
            <a:ext cx="6643734" cy="120032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fr-FR" sz="7200" b="1" smtClean="0">
                <a:ln w="900" cmpd="sng">
                  <a:solidFill>
                    <a:schemeClr val="accent6">
                      <a:lumMod val="60000"/>
                      <a:lumOff val="40000"/>
                      <a:alpha val="55000"/>
                    </a:schemeClr>
                  </a:solidFill>
                  <a:prstDash val="solid"/>
                </a:ln>
                <a:solidFill>
                  <a:schemeClr val="accent6">
                    <a:lumMod val="50000"/>
                  </a:schemeClr>
                </a:solidFill>
                <a:effectLst>
                  <a:innerShdw blurRad="101600" dist="76200" dir="5400000">
                    <a:schemeClr val="accent1">
                      <a:satMod val="190000"/>
                      <a:tint val="100000"/>
                      <a:alpha val="74000"/>
                    </a:schemeClr>
                  </a:innerShdw>
                </a:effectLst>
                <a:latin typeface="Gabrielle" pitchFamily="2" charset="0"/>
              </a:rPr>
              <a:t>La Gaule celtique</a:t>
            </a:r>
            <a:endParaRPr lang="fr-FR" sz="7200" b="1">
              <a:ln w="900" cmpd="sng">
                <a:solidFill>
                  <a:schemeClr val="accent6">
                    <a:lumMod val="60000"/>
                    <a:lumOff val="40000"/>
                    <a:alpha val="55000"/>
                  </a:schemeClr>
                </a:solidFill>
                <a:prstDash val="solid"/>
              </a:ln>
              <a:solidFill>
                <a:schemeClr val="accent6">
                  <a:lumMod val="50000"/>
                </a:schemeClr>
              </a:solidFill>
              <a:effectLst>
                <a:innerShdw blurRad="101600" dist="76200" dir="5400000">
                  <a:schemeClr val="accent1">
                    <a:satMod val="190000"/>
                    <a:tint val="100000"/>
                    <a:alpha val="74000"/>
                  </a:schemeClr>
                </a:innerShdw>
              </a:effectLst>
              <a:latin typeface="Gabrielle" pitchFamily="2" charset="0"/>
            </a:endParaRPr>
          </a:p>
        </p:txBody>
      </p:sp>
      <p:pic>
        <p:nvPicPr>
          <p:cNvPr id="1026" name="Picture 2" descr="gaule1"/>
          <p:cNvPicPr>
            <a:picLocks noChangeAspect="1" noChangeArrowheads="1"/>
          </p:cNvPicPr>
          <p:nvPr/>
        </p:nvPicPr>
        <p:blipFill>
          <a:blip r:embed="rId3" cstate="print"/>
          <a:srcRect/>
          <a:stretch>
            <a:fillRect/>
          </a:stretch>
        </p:blipFill>
        <p:spPr bwMode="auto">
          <a:xfrm>
            <a:off x="1142976" y="1196024"/>
            <a:ext cx="7072362" cy="5442094"/>
          </a:xfrm>
          <a:prstGeom prst="rect">
            <a:avLst/>
          </a:prstGeom>
          <a:noFill/>
          <a:ln w="9525" algn="in">
            <a:noFill/>
            <a:miter lim="800000"/>
            <a:headEnd/>
            <a:tailEnd/>
          </a:ln>
          <a:effectLst/>
        </p:spPr>
      </p:pic>
      <p:sp>
        <p:nvSpPr>
          <p:cNvPr id="1027" name="Rectangle 3"/>
          <p:cNvSpPr>
            <a:spLocks noChangeArrowheads="1"/>
          </p:cNvSpPr>
          <p:nvPr/>
        </p:nvSpPr>
        <p:spPr bwMode="auto">
          <a:xfrm>
            <a:off x="5072066" y="6199694"/>
            <a:ext cx="3802901" cy="24622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solidFill>
                  <a:srgbClr val="000000"/>
                </a:solidFill>
                <a:effectLst/>
                <a:cs typeface="Arial" pitchFamily="34" charset="0"/>
              </a:rPr>
              <a:t>Reconstitution d’une scène de village celtique</a:t>
            </a:r>
            <a:endParaRPr kumimoji="0" lang="fr-FR" sz="1600" u="none" strike="noStrike" cap="none" normalizeH="0" baseline="0" dirty="0" smtClean="0">
              <a:ln>
                <a:noFill/>
              </a:ln>
              <a:solidFill>
                <a:schemeClr val="tx1"/>
              </a:solidFill>
              <a:effectLst/>
              <a:cs typeface="Arial" pitchFamily="34" charset="0"/>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7151"/>
            <a:ext cx="8229600" cy="1143000"/>
          </a:xfrm>
        </p:spPr>
        <p:txBody>
          <a:bodyPr/>
          <a:lstStyle/>
          <a:p>
            <a:r>
              <a:rPr lang="fr-FR" b="1" dirty="0" smtClean="0">
                <a:solidFill>
                  <a:schemeClr val="accent6">
                    <a:lumMod val="50000"/>
                  </a:schemeClr>
                </a:solidFill>
              </a:rPr>
              <a:t>La société gauloise</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2418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0" y="-16"/>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smtClean="0">
                <a:solidFill>
                  <a:schemeClr val="accent6">
                    <a:lumMod val="50000"/>
                  </a:schemeClr>
                </a:solidFill>
              </a:rPr>
              <a:t>La société gauloise</a:t>
            </a:r>
            <a:endParaRPr lang="fr-FR" dirty="0"/>
          </a:p>
        </p:txBody>
      </p:sp>
    </p:spTree>
    <p:extLst>
      <p:ext uri="{BB962C8B-B14F-4D97-AF65-F5344CB8AC3E}">
        <p14:creationId xmlns:p14="http://schemas.microsoft.com/office/powerpoint/2010/main" val="415289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34076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solidFill>
                  <a:schemeClr val="accent6">
                    <a:lumMod val="50000"/>
                  </a:schemeClr>
                </a:solidFill>
              </a:rPr>
              <a:t>Les lieux de vie</a:t>
            </a:r>
          </a:p>
          <a:p>
            <a:r>
              <a:rPr lang="fr-FR" b="1" dirty="0">
                <a:solidFill>
                  <a:schemeClr val="accent6">
                    <a:lumMod val="50000"/>
                  </a:schemeClr>
                </a:solidFill>
              </a:rPr>
              <a:t>	</a:t>
            </a:r>
            <a:r>
              <a:rPr lang="fr-FR" b="1" dirty="0" smtClean="0">
                <a:solidFill>
                  <a:schemeClr val="accent6">
                    <a:lumMod val="50000"/>
                  </a:schemeClr>
                </a:solidFill>
              </a:rPr>
              <a:t>	… l’oppidum</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1556792"/>
            <a:ext cx="4215982" cy="482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556792"/>
            <a:ext cx="4099907" cy="307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24336" y="5017417"/>
            <a:ext cx="3635896" cy="1077218"/>
          </a:xfrm>
          <a:prstGeom prst="rect">
            <a:avLst/>
          </a:prstGeom>
        </p:spPr>
        <p:txBody>
          <a:bodyPr wrap="square">
            <a:spAutoFit/>
          </a:bodyPr>
          <a:lstStyle/>
          <a:p>
            <a:pPr algn="just"/>
            <a:r>
              <a:rPr lang="fr-FR" sz="1600" dirty="0" smtClean="0">
                <a:solidFill>
                  <a:srgbClr val="000000"/>
                </a:solidFill>
                <a:cs typeface="Arial" pitchFamily="34" charset="0"/>
              </a:rPr>
              <a:t>Un </a:t>
            </a:r>
            <a:r>
              <a:rPr lang="fr-FR" sz="1600" dirty="0">
                <a:solidFill>
                  <a:srgbClr val="000000"/>
                </a:solidFill>
                <a:cs typeface="Arial" pitchFamily="34" charset="0"/>
              </a:rPr>
              <a:t>oppidum : espace fortifié où l’on se réfugie en cas de </a:t>
            </a:r>
            <a:r>
              <a:rPr lang="fr-FR" sz="1600" dirty="0" smtClean="0">
                <a:solidFill>
                  <a:srgbClr val="000000"/>
                </a:solidFill>
                <a:cs typeface="Arial" pitchFamily="34" charset="0"/>
              </a:rPr>
              <a:t>danger.</a:t>
            </a:r>
          </a:p>
          <a:p>
            <a:pPr algn="just"/>
            <a:r>
              <a:rPr lang="fr-FR" sz="1600" dirty="0" smtClean="0">
                <a:solidFill>
                  <a:srgbClr val="000000"/>
                </a:solidFill>
                <a:cs typeface="Arial" pitchFamily="34" charset="0"/>
              </a:rPr>
              <a:t>L’oppidum </a:t>
            </a:r>
            <a:r>
              <a:rPr lang="fr-FR" sz="1600" dirty="0">
                <a:solidFill>
                  <a:srgbClr val="000000"/>
                </a:solidFill>
                <a:cs typeface="Arial" pitchFamily="34" charset="0"/>
              </a:rPr>
              <a:t>est aussi un centre artisanal et commercial. </a:t>
            </a:r>
          </a:p>
        </p:txBody>
      </p:sp>
    </p:spTree>
    <p:extLst>
      <p:ext uri="{BB962C8B-B14F-4D97-AF65-F5344CB8AC3E}">
        <p14:creationId xmlns:p14="http://schemas.microsoft.com/office/powerpoint/2010/main" val="250790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1285860"/>
            <a:ext cx="8286808" cy="3693319"/>
          </a:xfrm>
          <a:prstGeom prst="rect">
            <a:avLst/>
          </a:prstGeom>
          <a:blipFill>
            <a:blip r:embed="rId3" cstate="print"/>
            <a:tile tx="0" ty="0" sx="100000" sy="100000" flip="none" algn="tl"/>
          </a:blipFill>
          <a:ln w="44450" cap="rnd" cmpd="dbl">
            <a:gradFill>
              <a:gsLst>
                <a:gs pos="0">
                  <a:srgbClr val="D6B19C"/>
                </a:gs>
                <a:gs pos="30000">
                  <a:srgbClr val="D49E6C"/>
                </a:gs>
                <a:gs pos="70000">
                  <a:srgbClr val="A65528"/>
                </a:gs>
                <a:gs pos="100000">
                  <a:srgbClr val="663012"/>
                </a:gs>
              </a:gsLst>
              <a:lin ang="5400000" scaled="0"/>
            </a:gradFill>
          </a:ln>
          <a:effectLst>
            <a:outerShdw blurRad="76200" dir="18900000" sy="23000" kx="-1200000" algn="bl" rotWithShape="0">
              <a:prstClr val="black">
                <a:alpha val="20000"/>
              </a:prstClr>
            </a:outerShdw>
          </a:effectLst>
          <a:scene3d>
            <a:camera prst="orthographicFront"/>
            <a:lightRig rig="threePt" dir="t"/>
          </a:scene3d>
          <a:sp3d>
            <a:bevelT w="114300" prst="artDeco"/>
            <a:bevelB w="114300" prst="artDeco"/>
          </a:sp3d>
        </p:spPr>
        <p:txBody>
          <a:bodyPr wrap="square" rtlCol="0">
            <a:spAutoFit/>
          </a:bodyPr>
          <a:lstStyle/>
          <a:p>
            <a:pPr algn="just"/>
            <a:r>
              <a:rPr lang="fr-FR" dirty="0" smtClean="0"/>
              <a:t>Dans toute la Gaule, il y a deux classes d’hommes importantes : l’une est celle des druides, l’autre celle des chevaliers.</a:t>
            </a:r>
          </a:p>
          <a:p>
            <a:pPr algn="just"/>
            <a:r>
              <a:rPr lang="fr-FR" dirty="0" smtClean="0"/>
              <a:t>Les druides s’occupent des affaires religieuses. Un grand nombre de jeunes viennent auprès d’eux pour s’instruire. Si un meurtre a été commis, s’il y a une dispute au sujet d’un héritage ou des limites d’un terrain, ils jugent et fixent les amendes. Les druides ne font pas la guerre et ne paient pas d’impôts.</a:t>
            </a:r>
          </a:p>
          <a:p>
            <a:pPr algn="just"/>
            <a:r>
              <a:rPr lang="fr-FR" dirty="0" smtClean="0"/>
              <a:t>Les chevaliers participent tous à la guerre. Chacun, en fonction de sa richesse, rassemble autour de lui un nombre plus ou moins grand de compagnons. C’est à cela que l’on reconnaît sa puissance et sa richesse.</a:t>
            </a:r>
          </a:p>
          <a:p>
            <a:pPr algn="just"/>
            <a:r>
              <a:rPr lang="fr-FR" dirty="0" smtClean="0"/>
              <a:t>Les gens du peuple sont presque des esclaves. On ne leur demande jamais leur avis. Quand ils sont écrasés par leurs dettes ou par les impôts, ils se mettent au service des nobles.</a:t>
            </a:r>
          </a:p>
          <a:p>
            <a:pPr algn="r"/>
            <a:r>
              <a:rPr lang="fr-FR" sz="1200" dirty="0" smtClean="0"/>
              <a:t>D’après Jules César, rouleau « Guerre des Gaules »</a:t>
            </a:r>
            <a:endParaRPr lang="fr-FR" sz="1200" dirty="0"/>
          </a:p>
        </p:txBody>
      </p:sp>
      <p:sp>
        <p:nvSpPr>
          <p:cNvPr id="5" name="Titre 1"/>
          <p:cNvSpPr>
            <a:spLocks noGrp="1"/>
          </p:cNvSpPr>
          <p:nvPr>
            <p:ph type="title"/>
          </p:nvPr>
        </p:nvSpPr>
        <p:spPr>
          <a:xfrm>
            <a:off x="0" y="-16"/>
            <a:ext cx="9144000" cy="1143000"/>
          </a:xfrm>
        </p:spPr>
        <p:txBody>
          <a:bodyPr/>
          <a:lstStyle/>
          <a:p>
            <a:r>
              <a:rPr lang="fr-FR" b="1" dirty="0" smtClean="0">
                <a:solidFill>
                  <a:schemeClr val="accent6">
                    <a:lumMod val="50000"/>
                  </a:schemeClr>
                </a:solidFill>
              </a:rPr>
              <a:t>La société gauloise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
            <a:ext cx="9144000" cy="1143000"/>
          </a:xfrm>
        </p:spPr>
        <p:txBody>
          <a:bodyPr/>
          <a:lstStyle/>
          <a:p>
            <a:r>
              <a:rPr lang="fr-FR" b="1" dirty="0" smtClean="0">
                <a:solidFill>
                  <a:schemeClr val="accent6">
                    <a:lumMod val="50000"/>
                  </a:schemeClr>
                </a:solidFill>
              </a:rPr>
              <a:t>La société gauloise</a:t>
            </a:r>
            <a:endParaRPr lang="fr-FR" dirty="0"/>
          </a:p>
        </p:txBody>
      </p:sp>
      <p:sp>
        <p:nvSpPr>
          <p:cNvPr id="4" name="ZoneTexte 3"/>
          <p:cNvSpPr txBox="1"/>
          <p:nvPr/>
        </p:nvSpPr>
        <p:spPr>
          <a:xfrm>
            <a:off x="714348" y="1285860"/>
            <a:ext cx="6000792" cy="4708981"/>
          </a:xfrm>
          <a:prstGeom prst="rect">
            <a:avLst/>
          </a:prstGeom>
          <a:blipFill>
            <a:blip r:embed="rId3" cstate="print"/>
            <a:tile tx="0" ty="0" sx="100000" sy="100000" flip="none" algn="tl"/>
          </a:blipFill>
          <a:ln w="44450" cap="rnd" cmpd="dbl">
            <a:gradFill>
              <a:gsLst>
                <a:gs pos="0">
                  <a:srgbClr val="D6B19C"/>
                </a:gs>
                <a:gs pos="30000">
                  <a:srgbClr val="D49E6C"/>
                </a:gs>
                <a:gs pos="70000">
                  <a:srgbClr val="A65528"/>
                </a:gs>
                <a:gs pos="100000">
                  <a:srgbClr val="663012"/>
                </a:gs>
              </a:gsLst>
              <a:lin ang="5400000" scaled="0"/>
            </a:gradFill>
          </a:ln>
          <a:effectLst/>
          <a:scene3d>
            <a:camera prst="orthographicFront"/>
            <a:lightRig rig="threePt" dir="t"/>
          </a:scene3d>
          <a:sp3d>
            <a:bevelT w="114300" prst="artDeco"/>
            <a:bevelB w="114300" prst="artDeco"/>
          </a:sp3d>
        </p:spPr>
        <p:txBody>
          <a:bodyPr wrap="square" rtlCol="0">
            <a:spAutoFit/>
          </a:bodyPr>
          <a:lstStyle/>
          <a:p>
            <a:pPr algn="just"/>
            <a:r>
              <a:rPr lang="fr-FR" dirty="0" smtClean="0"/>
              <a:t>Dans toute la Gaule, il y a </a:t>
            </a:r>
            <a:r>
              <a:rPr lang="fr-FR" b="1" dirty="0" smtClean="0">
                <a:solidFill>
                  <a:schemeClr val="accent6">
                    <a:lumMod val="50000"/>
                  </a:schemeClr>
                </a:solidFill>
              </a:rPr>
              <a:t>deux classes d’hommes importantes</a:t>
            </a:r>
            <a:r>
              <a:rPr lang="fr-FR" b="1" dirty="0" smtClean="0"/>
              <a:t> </a:t>
            </a:r>
            <a:r>
              <a:rPr lang="fr-FR" dirty="0" smtClean="0"/>
              <a:t>: l’une est celle des </a:t>
            </a:r>
            <a:r>
              <a:rPr lang="fr-FR" b="1" dirty="0" smtClean="0">
                <a:solidFill>
                  <a:schemeClr val="accent6">
                    <a:lumMod val="50000"/>
                  </a:schemeClr>
                </a:solidFill>
              </a:rPr>
              <a:t>druides</a:t>
            </a:r>
            <a:r>
              <a:rPr lang="fr-FR" dirty="0" smtClean="0"/>
              <a:t>, l’autre celle des </a:t>
            </a:r>
            <a:r>
              <a:rPr lang="fr-FR" b="1" dirty="0" smtClean="0">
                <a:solidFill>
                  <a:schemeClr val="accent6">
                    <a:lumMod val="50000"/>
                  </a:schemeClr>
                </a:solidFill>
              </a:rPr>
              <a:t>chevaliers</a:t>
            </a:r>
            <a:r>
              <a:rPr lang="fr-FR" dirty="0" smtClean="0"/>
              <a:t>.</a:t>
            </a:r>
          </a:p>
          <a:p>
            <a:pPr algn="just"/>
            <a:r>
              <a:rPr lang="fr-FR" dirty="0" smtClean="0"/>
              <a:t>Les druides s’occupent des affaires religieuses. Un grand nombre de jeunes viennent auprès d’eux pour s’instruire. Si un meurtre a été commis, s’il y a une dispute au sujet d’un héritage ou des limites d’un terrain, ils jugent et fixent les amendes. Les druides ne font pas la guerre et ne paient pas d’impôts.</a:t>
            </a:r>
          </a:p>
          <a:p>
            <a:pPr algn="just"/>
            <a:r>
              <a:rPr lang="fr-FR" dirty="0" smtClean="0"/>
              <a:t>Les chevaliers participent tous à la guerre. Chacun, en fonction de sa richesse, rassemble autour de lui un nombre plus ou moins grand de compagnons. C’est à cela que l’on reconnaît sa puissance et sa richesse.</a:t>
            </a:r>
          </a:p>
          <a:p>
            <a:pPr algn="just"/>
            <a:r>
              <a:rPr lang="fr-FR" dirty="0" smtClean="0"/>
              <a:t>Les gens du peuple sont presque des esclaves. On ne leur demande jamais leur avis. Quand ils sont écrasés par leurs dettes ou par les impôts, ils se mettent au service des nobles.</a:t>
            </a:r>
          </a:p>
          <a:p>
            <a:pPr algn="r"/>
            <a:r>
              <a:rPr lang="fr-FR" sz="1200" dirty="0" smtClean="0"/>
              <a:t>D’après Jules César, rouleau « Guerre des Gaules »</a:t>
            </a:r>
            <a:endParaRPr lang="fr-FR" sz="1200" dirty="0"/>
          </a:p>
        </p:txBody>
      </p:sp>
      <p:cxnSp>
        <p:nvCxnSpPr>
          <p:cNvPr id="8" name="Connecteur droit avec flèche 7"/>
          <p:cNvCxnSpPr/>
          <p:nvPr/>
        </p:nvCxnSpPr>
        <p:spPr>
          <a:xfrm rot="10800000">
            <a:off x="6643702" y="1500174"/>
            <a:ext cx="57150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215206" y="1142984"/>
            <a:ext cx="1785950" cy="1569660"/>
          </a:xfrm>
          <a:prstGeom prst="rect">
            <a:avLst/>
          </a:prstGeom>
          <a:noFill/>
        </p:spPr>
        <p:txBody>
          <a:bodyPr wrap="square" rtlCol="0">
            <a:spAutoFit/>
          </a:bodyPr>
          <a:lstStyle/>
          <a:p>
            <a:r>
              <a:rPr lang="fr-FR" sz="1600" dirty="0" smtClean="0">
                <a:solidFill>
                  <a:srgbClr val="000000"/>
                </a:solidFill>
                <a:cs typeface="Arial" pitchFamily="34" charset="0"/>
              </a:rPr>
              <a:t>Les druides et les chevaliers étaient les moins nombreux mais ils dirigeaient la société gauloise.</a:t>
            </a:r>
            <a:endParaRPr lang="fr-FR" sz="1600"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1285860"/>
            <a:ext cx="6000792" cy="4708981"/>
          </a:xfrm>
          <a:prstGeom prst="rect">
            <a:avLst/>
          </a:prstGeom>
          <a:blipFill>
            <a:blip r:embed="rId3" cstate="print"/>
            <a:tile tx="0" ty="0" sx="100000" sy="100000" flip="none" algn="tl"/>
          </a:blipFill>
          <a:ln w="44450" cap="rnd" cmpd="dbl">
            <a:gradFill>
              <a:gsLst>
                <a:gs pos="0">
                  <a:srgbClr val="D6B19C"/>
                </a:gs>
                <a:gs pos="30000">
                  <a:srgbClr val="D49E6C"/>
                </a:gs>
                <a:gs pos="70000">
                  <a:srgbClr val="A65528"/>
                </a:gs>
                <a:gs pos="100000">
                  <a:srgbClr val="663012"/>
                </a:gs>
              </a:gsLst>
              <a:lin ang="5400000" scaled="0"/>
            </a:gradFill>
          </a:ln>
          <a:effectLst/>
          <a:scene3d>
            <a:camera prst="orthographicFront"/>
            <a:lightRig rig="threePt" dir="t"/>
          </a:scene3d>
          <a:sp3d>
            <a:bevelT w="114300" prst="artDeco"/>
            <a:bevelB w="114300" prst="artDeco"/>
          </a:sp3d>
        </p:spPr>
        <p:txBody>
          <a:bodyPr wrap="square" rtlCol="0">
            <a:spAutoFit/>
          </a:bodyPr>
          <a:lstStyle/>
          <a:p>
            <a:pPr algn="just"/>
            <a:r>
              <a:rPr lang="fr-FR" dirty="0" smtClean="0"/>
              <a:t>Dans toute la Gaule, il y a </a:t>
            </a:r>
            <a:r>
              <a:rPr lang="fr-FR" b="1" dirty="0" smtClean="0"/>
              <a:t>deux classes d’hommes importantes </a:t>
            </a:r>
            <a:r>
              <a:rPr lang="fr-FR" dirty="0" smtClean="0"/>
              <a:t>: l’une est celle des </a:t>
            </a:r>
            <a:r>
              <a:rPr lang="fr-FR" b="1" dirty="0" smtClean="0"/>
              <a:t>druides</a:t>
            </a:r>
            <a:r>
              <a:rPr lang="fr-FR" dirty="0" smtClean="0"/>
              <a:t>, l’autre celle des </a:t>
            </a:r>
            <a:r>
              <a:rPr lang="fr-FR" b="1" dirty="0" smtClean="0"/>
              <a:t>chevaliers</a:t>
            </a:r>
            <a:r>
              <a:rPr lang="fr-FR" dirty="0" smtClean="0"/>
              <a:t>.</a:t>
            </a:r>
          </a:p>
          <a:p>
            <a:pPr algn="just"/>
            <a:r>
              <a:rPr lang="fr-FR" dirty="0" smtClean="0"/>
              <a:t>Les </a:t>
            </a:r>
            <a:r>
              <a:rPr lang="fr-FR" b="1" dirty="0" smtClean="0">
                <a:solidFill>
                  <a:schemeClr val="accent6">
                    <a:lumMod val="50000"/>
                  </a:schemeClr>
                </a:solidFill>
              </a:rPr>
              <a:t>druides</a:t>
            </a:r>
            <a:r>
              <a:rPr lang="fr-FR" dirty="0" smtClean="0"/>
              <a:t> s’occupent des </a:t>
            </a:r>
            <a:r>
              <a:rPr lang="fr-FR" b="1" dirty="0" smtClean="0">
                <a:solidFill>
                  <a:schemeClr val="accent6">
                    <a:lumMod val="50000"/>
                  </a:schemeClr>
                </a:solidFill>
              </a:rPr>
              <a:t>affaires religieuses</a:t>
            </a:r>
            <a:r>
              <a:rPr lang="fr-FR" dirty="0" smtClean="0"/>
              <a:t>. Un grand nombre de jeunes viennent auprès d’eux pour </a:t>
            </a:r>
            <a:r>
              <a:rPr lang="fr-FR" b="1" dirty="0" smtClean="0">
                <a:solidFill>
                  <a:schemeClr val="accent6">
                    <a:lumMod val="50000"/>
                  </a:schemeClr>
                </a:solidFill>
              </a:rPr>
              <a:t>s’instruire</a:t>
            </a:r>
            <a:r>
              <a:rPr lang="fr-FR" dirty="0" smtClean="0"/>
              <a:t>. Si un meurtre a été commis, s’il y a une dispute au sujet d’un héritage ou des limites d’un terrain, ils </a:t>
            </a:r>
            <a:r>
              <a:rPr lang="fr-FR" b="1" dirty="0" smtClean="0">
                <a:solidFill>
                  <a:schemeClr val="accent6">
                    <a:lumMod val="50000"/>
                  </a:schemeClr>
                </a:solidFill>
              </a:rPr>
              <a:t>jugent</a:t>
            </a:r>
            <a:r>
              <a:rPr lang="fr-FR" dirty="0" smtClean="0"/>
              <a:t> et fixent les amendes. Les druides ne font pas la guerre et ne paient pas d’impôts.</a:t>
            </a:r>
          </a:p>
          <a:p>
            <a:pPr algn="just"/>
            <a:r>
              <a:rPr lang="fr-FR" dirty="0" smtClean="0"/>
              <a:t>Les chevaliers participent tous à la guerre. Chacun, en fonction de sa richesse, rassemble autour de lui un nombre plus ou moins grand de compagnons. C’est à cela que l’on reconnaît sa puissance et sa richesse.</a:t>
            </a:r>
          </a:p>
          <a:p>
            <a:pPr algn="just"/>
            <a:r>
              <a:rPr lang="fr-FR" dirty="0" smtClean="0"/>
              <a:t>Les gens du peuple sont presque des esclaves. On ne leur demande jamais leur avis. Quand ils sont écrasés par leurs dettes ou par les impôts, ils se mettent au service des nobles.</a:t>
            </a:r>
          </a:p>
          <a:p>
            <a:pPr algn="r"/>
            <a:r>
              <a:rPr lang="fr-FR" sz="1200" dirty="0" smtClean="0"/>
              <a:t>D’après Jules César, rouleau « Guerre des Gaules »</a:t>
            </a:r>
            <a:endParaRPr lang="fr-FR" sz="1200" dirty="0"/>
          </a:p>
        </p:txBody>
      </p:sp>
      <p:cxnSp>
        <p:nvCxnSpPr>
          <p:cNvPr id="8" name="Connecteur droit avec flèche 7"/>
          <p:cNvCxnSpPr/>
          <p:nvPr/>
        </p:nvCxnSpPr>
        <p:spPr>
          <a:xfrm rot="10800000">
            <a:off x="6643702" y="2285992"/>
            <a:ext cx="57150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215206" y="1785926"/>
            <a:ext cx="1785950" cy="2062103"/>
          </a:xfrm>
          <a:prstGeom prst="rect">
            <a:avLst/>
          </a:prstGeom>
          <a:noFill/>
        </p:spPr>
        <p:txBody>
          <a:bodyPr wrap="square" rtlCol="0">
            <a:spAutoFit/>
          </a:bodyPr>
          <a:lstStyle/>
          <a:p>
            <a:r>
              <a:rPr lang="fr-FR" sz="1600" dirty="0" smtClean="0">
                <a:cs typeface="Times New Roman" pitchFamily="18" charset="0"/>
              </a:rPr>
              <a:t>Les druides savaient lire et écrire.</a:t>
            </a:r>
          </a:p>
          <a:p>
            <a:r>
              <a:rPr lang="fr-FR" sz="1600" dirty="0" smtClean="0">
                <a:cs typeface="Times New Roman" pitchFamily="18" charset="0"/>
              </a:rPr>
              <a:t>Ils étaient prêtres, enseignants, médecins, juges…</a:t>
            </a:r>
          </a:p>
          <a:p>
            <a:r>
              <a:rPr lang="fr-FR" sz="1600" dirty="0" smtClean="0">
                <a:cs typeface="Times New Roman" pitchFamily="18" charset="0"/>
              </a:rPr>
              <a:t>C’étaient les savants de la tribu.</a:t>
            </a:r>
            <a:endParaRPr lang="fr-FR" sz="1600" dirty="0">
              <a:cs typeface="Times New Roman" pitchFamily="18" charset="0"/>
            </a:endParaRPr>
          </a:p>
        </p:txBody>
      </p:sp>
      <p:sp>
        <p:nvSpPr>
          <p:cNvPr id="7" name="Titre 1"/>
          <p:cNvSpPr>
            <a:spLocks noGrp="1"/>
          </p:cNvSpPr>
          <p:nvPr>
            <p:ph type="title"/>
          </p:nvPr>
        </p:nvSpPr>
        <p:spPr>
          <a:xfrm>
            <a:off x="0" y="-16"/>
            <a:ext cx="9144000" cy="1143000"/>
          </a:xfrm>
        </p:spPr>
        <p:txBody>
          <a:bodyPr/>
          <a:lstStyle/>
          <a:p>
            <a:r>
              <a:rPr lang="fr-FR" b="1" dirty="0" smtClean="0">
                <a:solidFill>
                  <a:schemeClr val="accent6">
                    <a:lumMod val="50000"/>
                  </a:schemeClr>
                </a:solidFill>
              </a:rPr>
              <a:t>La société gauloise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1285860"/>
            <a:ext cx="6000792" cy="4708981"/>
          </a:xfrm>
          <a:prstGeom prst="rect">
            <a:avLst/>
          </a:prstGeom>
          <a:blipFill>
            <a:blip r:embed="rId3" cstate="print"/>
            <a:tile tx="0" ty="0" sx="100000" sy="100000" flip="none" algn="tl"/>
          </a:blipFill>
          <a:ln w="44450" cap="rnd" cmpd="dbl">
            <a:gradFill>
              <a:gsLst>
                <a:gs pos="0">
                  <a:srgbClr val="D6B19C"/>
                </a:gs>
                <a:gs pos="30000">
                  <a:srgbClr val="D49E6C"/>
                </a:gs>
                <a:gs pos="70000">
                  <a:srgbClr val="A65528"/>
                </a:gs>
                <a:gs pos="100000">
                  <a:srgbClr val="663012"/>
                </a:gs>
              </a:gsLst>
              <a:lin ang="5400000" scaled="0"/>
            </a:gradFill>
          </a:ln>
          <a:effectLst/>
          <a:scene3d>
            <a:camera prst="orthographicFront"/>
            <a:lightRig rig="threePt" dir="t"/>
          </a:scene3d>
          <a:sp3d>
            <a:bevelT w="114300" prst="artDeco"/>
            <a:bevelB w="114300" prst="artDeco"/>
          </a:sp3d>
        </p:spPr>
        <p:txBody>
          <a:bodyPr wrap="square" rtlCol="0">
            <a:spAutoFit/>
          </a:bodyPr>
          <a:lstStyle/>
          <a:p>
            <a:pPr algn="just"/>
            <a:r>
              <a:rPr lang="fr-FR" dirty="0" smtClean="0"/>
              <a:t>Dans toute la Gaule, il y a </a:t>
            </a:r>
            <a:r>
              <a:rPr lang="fr-FR" b="1" dirty="0" smtClean="0"/>
              <a:t>deux classes d’hommes importantes </a:t>
            </a:r>
            <a:r>
              <a:rPr lang="fr-FR" dirty="0" smtClean="0"/>
              <a:t>: l’une est celle des </a:t>
            </a:r>
            <a:r>
              <a:rPr lang="fr-FR" b="1" dirty="0" smtClean="0"/>
              <a:t>druides</a:t>
            </a:r>
            <a:r>
              <a:rPr lang="fr-FR" dirty="0" smtClean="0"/>
              <a:t>, l’autre celle des </a:t>
            </a:r>
            <a:r>
              <a:rPr lang="fr-FR" b="1" dirty="0" smtClean="0"/>
              <a:t>chevaliers</a:t>
            </a:r>
            <a:r>
              <a:rPr lang="fr-FR" dirty="0" smtClean="0"/>
              <a:t>.</a:t>
            </a:r>
          </a:p>
          <a:p>
            <a:pPr algn="just"/>
            <a:r>
              <a:rPr lang="fr-FR" dirty="0" smtClean="0"/>
              <a:t>Les </a:t>
            </a:r>
            <a:r>
              <a:rPr lang="fr-FR" b="1" dirty="0" smtClean="0"/>
              <a:t>druides</a:t>
            </a:r>
            <a:r>
              <a:rPr lang="fr-FR" dirty="0" smtClean="0"/>
              <a:t> s’occupent des </a:t>
            </a:r>
            <a:r>
              <a:rPr lang="fr-FR" b="1" dirty="0" smtClean="0"/>
              <a:t>affaires religieuses</a:t>
            </a:r>
            <a:r>
              <a:rPr lang="fr-FR" dirty="0" smtClean="0"/>
              <a:t>. Un grand nombre de jeunes viennent auprès d’eux pour </a:t>
            </a:r>
            <a:r>
              <a:rPr lang="fr-FR" b="1" dirty="0" smtClean="0"/>
              <a:t>s’instruire</a:t>
            </a:r>
            <a:r>
              <a:rPr lang="fr-FR" dirty="0" smtClean="0"/>
              <a:t>. Si un meurtre a été commis, s’il y a une dispute au sujet d’un héritage ou des limites d’un terrain, ils </a:t>
            </a:r>
            <a:r>
              <a:rPr lang="fr-FR" b="1" dirty="0" smtClean="0"/>
              <a:t>jugent</a:t>
            </a:r>
            <a:r>
              <a:rPr lang="fr-FR" dirty="0" smtClean="0"/>
              <a:t> et fixent les amendes. Les druides ne font pas la guerre et ne paient pas d’impôts.</a:t>
            </a:r>
          </a:p>
          <a:p>
            <a:pPr algn="just"/>
            <a:r>
              <a:rPr lang="fr-FR" dirty="0" smtClean="0"/>
              <a:t>Les </a:t>
            </a:r>
            <a:r>
              <a:rPr lang="fr-FR" b="1" dirty="0" smtClean="0">
                <a:solidFill>
                  <a:schemeClr val="accent6">
                    <a:lumMod val="50000"/>
                  </a:schemeClr>
                </a:solidFill>
              </a:rPr>
              <a:t>chevaliers</a:t>
            </a:r>
            <a:r>
              <a:rPr lang="fr-FR" dirty="0" smtClean="0"/>
              <a:t> participent tous à la </a:t>
            </a:r>
            <a:r>
              <a:rPr lang="fr-FR" b="1" dirty="0" smtClean="0">
                <a:solidFill>
                  <a:schemeClr val="accent6">
                    <a:lumMod val="50000"/>
                  </a:schemeClr>
                </a:solidFill>
              </a:rPr>
              <a:t>guerre</a:t>
            </a:r>
            <a:r>
              <a:rPr lang="fr-FR" dirty="0" smtClean="0"/>
              <a:t>. Chacun, en fonction de sa richesse, rassemble autour de lui un nombre plus ou moins grand de compagnons. C’est à cela que l’on reconnaît sa puissance et sa richesse.</a:t>
            </a:r>
          </a:p>
          <a:p>
            <a:pPr algn="just"/>
            <a:r>
              <a:rPr lang="fr-FR" dirty="0" smtClean="0"/>
              <a:t>Les gens du peuple sont presque des esclaves. On ne leur demande jamais leur avis. Quand ils sont écrasés par leurs dettes ou par les impôts, ils se mettent au service des nobles.</a:t>
            </a:r>
          </a:p>
          <a:p>
            <a:pPr algn="r"/>
            <a:r>
              <a:rPr lang="fr-FR" sz="1200" dirty="0" smtClean="0"/>
              <a:t>D’après Jules César, rouleau « Guerre des Gaules »</a:t>
            </a:r>
            <a:endParaRPr lang="fr-FR" sz="1200" dirty="0"/>
          </a:p>
        </p:txBody>
      </p:sp>
      <p:cxnSp>
        <p:nvCxnSpPr>
          <p:cNvPr id="8" name="Connecteur droit avec flèche 7"/>
          <p:cNvCxnSpPr/>
          <p:nvPr/>
        </p:nvCxnSpPr>
        <p:spPr>
          <a:xfrm rot="10800000">
            <a:off x="6643702" y="3929066"/>
            <a:ext cx="57150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215206" y="3500438"/>
            <a:ext cx="1785950" cy="2062103"/>
          </a:xfrm>
          <a:prstGeom prst="rect">
            <a:avLst/>
          </a:prstGeom>
          <a:noFill/>
        </p:spPr>
        <p:txBody>
          <a:bodyPr wrap="square" rtlCol="0">
            <a:spAutoFit/>
          </a:bodyPr>
          <a:lstStyle/>
          <a:p>
            <a:r>
              <a:rPr lang="fr-FR" sz="1600" dirty="0" smtClean="0">
                <a:cs typeface="Times New Roman" pitchFamily="18" charset="0"/>
              </a:rPr>
              <a:t>Les chevaliers combattaient à cheval.</a:t>
            </a:r>
          </a:p>
          <a:p>
            <a:r>
              <a:rPr lang="fr-FR" sz="1600" dirty="0" smtClean="0">
                <a:cs typeface="Times New Roman" pitchFamily="18" charset="0"/>
              </a:rPr>
              <a:t>Ils étaient les protecteurs de la tribus. Ils commandaient aux guerriers.</a:t>
            </a:r>
            <a:endParaRPr lang="fr-FR" sz="1600" dirty="0">
              <a:cs typeface="Times New Roman" pitchFamily="18" charset="0"/>
            </a:endParaRPr>
          </a:p>
        </p:txBody>
      </p:sp>
      <p:sp>
        <p:nvSpPr>
          <p:cNvPr id="7" name="Titre 1"/>
          <p:cNvSpPr>
            <a:spLocks noGrp="1"/>
          </p:cNvSpPr>
          <p:nvPr>
            <p:ph type="title"/>
          </p:nvPr>
        </p:nvSpPr>
        <p:spPr>
          <a:xfrm>
            <a:off x="0" y="-16"/>
            <a:ext cx="9144000" cy="1143000"/>
          </a:xfrm>
        </p:spPr>
        <p:txBody>
          <a:bodyPr/>
          <a:lstStyle/>
          <a:p>
            <a:r>
              <a:rPr lang="fr-FR" b="1" dirty="0" smtClean="0">
                <a:solidFill>
                  <a:schemeClr val="accent6">
                    <a:lumMod val="50000"/>
                  </a:schemeClr>
                </a:solidFill>
              </a:rPr>
              <a:t>La société gauloise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1285860"/>
            <a:ext cx="6000792" cy="4708981"/>
          </a:xfrm>
          <a:prstGeom prst="rect">
            <a:avLst/>
          </a:prstGeom>
          <a:blipFill>
            <a:blip r:embed="rId3" cstate="print"/>
            <a:tile tx="0" ty="0" sx="100000" sy="100000" flip="none" algn="tl"/>
          </a:blipFill>
          <a:ln w="44450" cap="rnd" cmpd="dbl">
            <a:gradFill>
              <a:gsLst>
                <a:gs pos="0">
                  <a:srgbClr val="D6B19C"/>
                </a:gs>
                <a:gs pos="30000">
                  <a:srgbClr val="D49E6C"/>
                </a:gs>
                <a:gs pos="70000">
                  <a:srgbClr val="A65528"/>
                </a:gs>
                <a:gs pos="100000">
                  <a:srgbClr val="663012"/>
                </a:gs>
              </a:gsLst>
              <a:lin ang="5400000" scaled="0"/>
            </a:gradFill>
          </a:ln>
          <a:effectLst/>
          <a:scene3d>
            <a:camera prst="orthographicFront"/>
            <a:lightRig rig="threePt" dir="t"/>
          </a:scene3d>
          <a:sp3d>
            <a:bevelT w="114300" prst="artDeco"/>
            <a:bevelB w="114300" prst="artDeco"/>
          </a:sp3d>
        </p:spPr>
        <p:txBody>
          <a:bodyPr wrap="square" rtlCol="0">
            <a:spAutoFit/>
          </a:bodyPr>
          <a:lstStyle/>
          <a:p>
            <a:pPr algn="just"/>
            <a:r>
              <a:rPr lang="fr-FR" dirty="0" smtClean="0"/>
              <a:t>Dans toute la Gaule, il y a </a:t>
            </a:r>
            <a:r>
              <a:rPr lang="fr-FR" b="1" dirty="0" smtClean="0"/>
              <a:t>deux classes d’hommes importantes </a:t>
            </a:r>
            <a:r>
              <a:rPr lang="fr-FR" dirty="0" smtClean="0"/>
              <a:t>: l’une est celle des </a:t>
            </a:r>
            <a:r>
              <a:rPr lang="fr-FR" b="1" dirty="0" smtClean="0"/>
              <a:t>druides</a:t>
            </a:r>
            <a:r>
              <a:rPr lang="fr-FR" dirty="0" smtClean="0"/>
              <a:t>, l’autre celle des </a:t>
            </a:r>
            <a:r>
              <a:rPr lang="fr-FR" b="1" dirty="0" smtClean="0"/>
              <a:t>chevaliers</a:t>
            </a:r>
            <a:r>
              <a:rPr lang="fr-FR" dirty="0" smtClean="0"/>
              <a:t>.</a:t>
            </a:r>
          </a:p>
          <a:p>
            <a:pPr algn="just"/>
            <a:r>
              <a:rPr lang="fr-FR" dirty="0" smtClean="0"/>
              <a:t>Les </a:t>
            </a:r>
            <a:r>
              <a:rPr lang="fr-FR" b="1" dirty="0" smtClean="0"/>
              <a:t>druides</a:t>
            </a:r>
            <a:r>
              <a:rPr lang="fr-FR" dirty="0" smtClean="0"/>
              <a:t> s’occupent des </a:t>
            </a:r>
            <a:r>
              <a:rPr lang="fr-FR" b="1" dirty="0" smtClean="0"/>
              <a:t>affaires religieuses</a:t>
            </a:r>
            <a:r>
              <a:rPr lang="fr-FR" dirty="0" smtClean="0"/>
              <a:t>. Un grand nombre de jeunes viennent auprès d’eux pour </a:t>
            </a:r>
            <a:r>
              <a:rPr lang="fr-FR" b="1" dirty="0" smtClean="0"/>
              <a:t>s’instruire</a:t>
            </a:r>
            <a:r>
              <a:rPr lang="fr-FR" dirty="0" smtClean="0"/>
              <a:t>. Si un meurtre a été commis, s’il y a une dispute au sujet d’un héritage ou des limites d’un terrain, ils </a:t>
            </a:r>
            <a:r>
              <a:rPr lang="fr-FR" b="1" dirty="0" smtClean="0"/>
              <a:t>jugent</a:t>
            </a:r>
            <a:r>
              <a:rPr lang="fr-FR" dirty="0" smtClean="0"/>
              <a:t> et fixent les amendes. Les druides ne font pas la guerre et ne paient pas d’impôts.</a:t>
            </a:r>
          </a:p>
          <a:p>
            <a:pPr algn="just"/>
            <a:r>
              <a:rPr lang="fr-FR" dirty="0" smtClean="0"/>
              <a:t>Les </a:t>
            </a:r>
            <a:r>
              <a:rPr lang="fr-FR" b="1" dirty="0" smtClean="0"/>
              <a:t>chevaliers</a:t>
            </a:r>
            <a:r>
              <a:rPr lang="fr-FR" dirty="0" smtClean="0"/>
              <a:t> participent tous à la </a:t>
            </a:r>
            <a:r>
              <a:rPr lang="fr-FR" b="1" dirty="0" smtClean="0"/>
              <a:t>guerre</a:t>
            </a:r>
            <a:r>
              <a:rPr lang="fr-FR" dirty="0" smtClean="0"/>
              <a:t>. Chacun, en fonction de sa richesse, rassemble autour de lui un nombre plus ou moins grand de compagnons. C’est à cela que l’on reconnaît sa puissance et sa richesse.</a:t>
            </a:r>
          </a:p>
          <a:p>
            <a:pPr algn="just"/>
            <a:r>
              <a:rPr lang="fr-FR" dirty="0" smtClean="0"/>
              <a:t>Les </a:t>
            </a:r>
            <a:r>
              <a:rPr lang="fr-FR" b="1" dirty="0" smtClean="0">
                <a:solidFill>
                  <a:schemeClr val="accent6">
                    <a:lumMod val="50000"/>
                  </a:schemeClr>
                </a:solidFill>
              </a:rPr>
              <a:t>gens du peuple </a:t>
            </a:r>
            <a:r>
              <a:rPr lang="fr-FR" dirty="0" smtClean="0"/>
              <a:t>sont presque des esclaves. On ne leur demande jamais leur avis. Quand ils sont écrasés par leurs dettes ou par les impôts, ils se mettent au service des nobles.</a:t>
            </a:r>
          </a:p>
          <a:p>
            <a:pPr algn="r"/>
            <a:r>
              <a:rPr lang="fr-FR" sz="1200" dirty="0" smtClean="0"/>
              <a:t>D’après Jules César, rouleau « Guerre des Gaules »</a:t>
            </a:r>
            <a:endParaRPr lang="fr-FR" sz="1200" dirty="0"/>
          </a:p>
        </p:txBody>
      </p:sp>
      <p:cxnSp>
        <p:nvCxnSpPr>
          <p:cNvPr id="8" name="Connecteur droit avec flèche 7"/>
          <p:cNvCxnSpPr/>
          <p:nvPr/>
        </p:nvCxnSpPr>
        <p:spPr>
          <a:xfrm rot="10800000">
            <a:off x="6643702" y="5072074"/>
            <a:ext cx="57150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215206" y="4714884"/>
            <a:ext cx="1785950" cy="1569660"/>
          </a:xfrm>
          <a:prstGeom prst="rect">
            <a:avLst/>
          </a:prstGeom>
          <a:noFill/>
        </p:spPr>
        <p:txBody>
          <a:bodyPr wrap="square" rtlCol="0">
            <a:spAutoFit/>
          </a:bodyPr>
          <a:lstStyle/>
          <a:p>
            <a:r>
              <a:rPr lang="fr-FR" sz="1600" dirty="0" smtClean="0">
                <a:cs typeface="Times New Roman" pitchFamily="18" charset="0"/>
              </a:rPr>
              <a:t>Les gens du peuple étaient des paysans et des artisans.</a:t>
            </a:r>
          </a:p>
          <a:p>
            <a:r>
              <a:rPr lang="fr-FR" sz="1600" dirty="0" smtClean="0">
                <a:cs typeface="Times New Roman" pitchFamily="18" charset="0"/>
              </a:rPr>
              <a:t>Ils avaient peu de droits.</a:t>
            </a:r>
            <a:endParaRPr lang="fr-FR" sz="1600" dirty="0">
              <a:cs typeface="Times New Roman" pitchFamily="18" charset="0"/>
            </a:endParaRPr>
          </a:p>
        </p:txBody>
      </p:sp>
      <p:sp>
        <p:nvSpPr>
          <p:cNvPr id="7" name="Titre 1"/>
          <p:cNvSpPr txBox="1">
            <a:spLocks/>
          </p:cNvSpPr>
          <p:nvPr/>
        </p:nvSpPr>
        <p:spPr>
          <a:xfrm>
            <a:off x="0" y="-16"/>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smtClean="0">
                <a:solidFill>
                  <a:schemeClr val="accent6">
                    <a:lumMod val="50000"/>
                  </a:schemeClr>
                </a:solidFill>
              </a:rPr>
              <a:t>La société gauloise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8280921" cy="3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0" y="-16"/>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smtClean="0">
                <a:solidFill>
                  <a:schemeClr val="accent6">
                    <a:lumMod val="50000"/>
                  </a:schemeClr>
                </a:solidFill>
              </a:rPr>
              <a:t>La société gauloise</a:t>
            </a:r>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4560320"/>
            <a:ext cx="2739126" cy="211854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4560320"/>
            <a:ext cx="2500470" cy="2132856"/>
          </a:xfrm>
          <a:prstGeom prst="rect">
            <a:avLst/>
          </a:prstGeom>
        </p:spPr>
      </p:pic>
    </p:spTree>
    <p:extLst>
      <p:ext uri="{BB962C8B-B14F-4D97-AF65-F5344CB8AC3E}">
        <p14:creationId xmlns:p14="http://schemas.microsoft.com/office/powerpoint/2010/main" val="198163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45964"/>
            <a:ext cx="3049128" cy="60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232" y="1628800"/>
            <a:ext cx="4254500" cy="4927600"/>
          </a:xfrm>
          <a:prstGeom prst="rect">
            <a:avLst/>
          </a:prstGeom>
        </p:spPr>
      </p:pic>
      <p:sp>
        <p:nvSpPr>
          <p:cNvPr id="4" name="Titre 1"/>
          <p:cNvSpPr txBox="1">
            <a:spLocks/>
          </p:cNvSpPr>
          <p:nvPr/>
        </p:nvSpPr>
        <p:spPr>
          <a:xfrm>
            <a:off x="0" y="-16"/>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smtClean="0">
                <a:solidFill>
                  <a:schemeClr val="accent6">
                    <a:lumMod val="50000"/>
                  </a:schemeClr>
                </a:solidFill>
              </a:rPr>
              <a:t>Le guerrier celte</a:t>
            </a:r>
            <a:endParaRPr lang="fr-FR" dirty="0"/>
          </a:p>
        </p:txBody>
      </p:sp>
    </p:spTree>
    <p:extLst>
      <p:ext uri="{BB962C8B-B14F-4D97-AF65-F5344CB8AC3E}">
        <p14:creationId xmlns:p14="http://schemas.microsoft.com/office/powerpoint/2010/main" val="232788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aule2"/>
          <p:cNvPicPr>
            <a:picLocks noChangeAspect="1" noChangeArrowheads="1"/>
          </p:cNvPicPr>
          <p:nvPr/>
        </p:nvPicPr>
        <p:blipFill>
          <a:blip r:embed="rId3" cstate="print"/>
          <a:srcRect/>
          <a:stretch>
            <a:fillRect/>
          </a:stretch>
        </p:blipFill>
        <p:spPr bwMode="auto">
          <a:xfrm>
            <a:off x="683568" y="1628800"/>
            <a:ext cx="4143404" cy="4169405"/>
          </a:xfrm>
          <a:prstGeom prst="rect">
            <a:avLst/>
          </a:prstGeom>
          <a:noFill/>
          <a:ln w="9525" algn="in">
            <a:noFill/>
            <a:miter lim="800000"/>
            <a:headEnd/>
            <a:tailEnd/>
          </a:ln>
          <a:effectLst/>
        </p:spPr>
      </p:pic>
      <p:pic>
        <p:nvPicPr>
          <p:cNvPr id="5" name="Picture 6" descr="http://www.louisg.net/Images/gaulois/gaule_avt1.jpg"/>
          <p:cNvPicPr>
            <a:picLocks noChangeAspect="1" noChangeArrowheads="1"/>
          </p:cNvPicPr>
          <p:nvPr/>
        </p:nvPicPr>
        <p:blipFill>
          <a:blip r:embed="rId4" cstate="print"/>
          <a:srcRect/>
          <a:stretch>
            <a:fillRect/>
          </a:stretch>
        </p:blipFill>
        <p:spPr bwMode="auto">
          <a:xfrm>
            <a:off x="5076056" y="1628800"/>
            <a:ext cx="3500462" cy="4025187"/>
          </a:xfrm>
          <a:prstGeom prst="rect">
            <a:avLst/>
          </a:prstGeom>
          <a:noFill/>
        </p:spPr>
      </p:pic>
      <p:sp>
        <p:nvSpPr>
          <p:cNvPr id="8" name="Titre 1"/>
          <p:cNvSpPr txBox="1">
            <a:spLocks/>
          </p:cNvSpPr>
          <p:nvPr/>
        </p:nvSpPr>
        <p:spPr>
          <a:xfrm>
            <a:off x="7316" y="-3756"/>
            <a:ext cx="913668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50000"/>
                  </a:schemeClr>
                </a:solidFill>
                <a:effectLst/>
                <a:uLnTx/>
                <a:uFillTx/>
                <a:latin typeface="+mj-lt"/>
                <a:ea typeface="+mj-ea"/>
                <a:cs typeface="+mj-cs"/>
              </a:rPr>
              <a:t>Les tribus celtes</a:t>
            </a:r>
            <a:r>
              <a:rPr kumimoji="0" lang="fr-FR" sz="4400" b="1" i="0" u="none" strike="noStrike" kern="1200" cap="none" spc="0" normalizeH="0" noProof="0" dirty="0" smtClean="0">
                <a:ln>
                  <a:noFill/>
                </a:ln>
                <a:solidFill>
                  <a:schemeClr val="accent6">
                    <a:lumMod val="50000"/>
                  </a:schemeClr>
                </a:solidFill>
                <a:effectLst/>
                <a:uLnTx/>
                <a:uFillTx/>
                <a:latin typeface="+mj-lt"/>
                <a:ea typeface="+mj-ea"/>
                <a:cs typeface="+mj-cs"/>
              </a:rPr>
              <a:t> sur le territoire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143000"/>
          </a:xfrm>
        </p:spPr>
        <p:txBody>
          <a:bodyPr/>
          <a:lstStyle/>
          <a:p>
            <a:r>
              <a:rPr lang="fr-FR" b="1" dirty="0" smtClean="0">
                <a:solidFill>
                  <a:schemeClr val="accent6">
                    <a:lumMod val="50000"/>
                  </a:schemeClr>
                </a:solidFill>
              </a:rPr>
              <a:t>Les premiers celtes</a:t>
            </a:r>
            <a:endParaRPr lang="fr-FR" dirty="0"/>
          </a:p>
        </p:txBody>
      </p:sp>
      <p:sp>
        <p:nvSpPr>
          <p:cNvPr id="6" name="ZoneTexte 5"/>
          <p:cNvSpPr txBox="1"/>
          <p:nvPr/>
        </p:nvSpPr>
        <p:spPr>
          <a:xfrm>
            <a:off x="755576" y="980728"/>
            <a:ext cx="8064896" cy="923330"/>
          </a:xfrm>
          <a:prstGeom prst="rect">
            <a:avLst/>
          </a:prstGeom>
          <a:noFill/>
        </p:spPr>
        <p:txBody>
          <a:bodyPr wrap="square" rtlCol="0">
            <a:spAutoFit/>
          </a:bodyPr>
          <a:lstStyle/>
          <a:p>
            <a:pPr algn="just"/>
            <a:r>
              <a:rPr lang="fr-FR" dirty="0" smtClean="0"/>
              <a:t>Vers 1.000 ans avant JC, des peuples installés en Europe centrale commencent à se déplacer vers l’ouest. Petit à petit, ils avancent vers l’Ouest et finissent par s’installer sur notre territoire vers -600 / -500 avant JC.</a:t>
            </a:r>
            <a:endParaRPr lang="fr-FR" dirty="0"/>
          </a:p>
        </p:txBody>
      </p:sp>
      <p:pic>
        <p:nvPicPr>
          <p:cNvPr id="1026" name="Picture 2">
            <a:hlinkClick r:id="rId3" tooltip="Clic sur la carte pour ouvrir la carte animée."/>
          </p:cNvPr>
          <p:cNvPicPr>
            <a:picLocks noChangeAspect="1" noChangeArrowheads="1"/>
          </p:cNvPicPr>
          <p:nvPr/>
        </p:nvPicPr>
        <p:blipFill>
          <a:blip r:embed="rId4" cstate="print"/>
          <a:srcRect/>
          <a:stretch>
            <a:fillRect/>
          </a:stretch>
        </p:blipFill>
        <p:spPr bwMode="auto">
          <a:xfrm>
            <a:off x="1835695" y="1988840"/>
            <a:ext cx="5286375" cy="4162425"/>
          </a:xfrm>
          <a:prstGeom prst="rect">
            <a:avLst/>
          </a:prstGeom>
          <a:noFill/>
          <a:ln w="9525">
            <a:noFill/>
            <a:miter lim="800000"/>
            <a:headEnd/>
            <a:tailEnd/>
          </a:ln>
        </p:spPr>
      </p:pic>
      <p:sp>
        <p:nvSpPr>
          <p:cNvPr id="2" name="Rectangle 1"/>
          <p:cNvSpPr/>
          <p:nvPr/>
        </p:nvSpPr>
        <p:spPr>
          <a:xfrm>
            <a:off x="1907704" y="6154391"/>
            <a:ext cx="5214366" cy="307777"/>
          </a:xfrm>
          <a:prstGeom prst="rect">
            <a:avLst/>
          </a:prstGeom>
        </p:spPr>
        <p:txBody>
          <a:bodyPr wrap="square">
            <a:spAutoFit/>
          </a:bodyPr>
          <a:lstStyle/>
          <a:p>
            <a:pPr algn="r"/>
            <a:r>
              <a:rPr lang="fr-FR" sz="1400" dirty="0" smtClean="0">
                <a:solidFill>
                  <a:schemeClr val="tx2"/>
                </a:solidFill>
              </a:rPr>
              <a:t>Un lien vers une carte animée (clic sur la carte)…</a:t>
            </a:r>
            <a:endParaRPr lang="fr-FR" sz="1400" dirty="0">
              <a:solidFill>
                <a:schemeClr val="tx2"/>
              </a:solidFill>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ule6"/>
          <p:cNvPicPr>
            <a:picLocks noChangeAspect="1" noChangeArrowheads="1"/>
          </p:cNvPicPr>
          <p:nvPr/>
        </p:nvPicPr>
        <p:blipFill>
          <a:blip r:embed="rId3" cstate="print"/>
          <a:srcRect/>
          <a:stretch>
            <a:fillRect/>
          </a:stretch>
        </p:blipFill>
        <p:spPr bwMode="auto">
          <a:xfrm>
            <a:off x="899592" y="404664"/>
            <a:ext cx="7929618" cy="2556758"/>
          </a:xfrm>
          <a:prstGeom prst="rect">
            <a:avLst/>
          </a:prstGeom>
          <a:noFill/>
          <a:ln w="6350"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51"/>
            <a:ext cx="9144000" cy="1143000"/>
          </a:xfrm>
        </p:spPr>
        <p:txBody>
          <a:bodyPr>
            <a:normAutofit/>
          </a:bodyPr>
          <a:lstStyle/>
          <a:p>
            <a:r>
              <a:rPr lang="fr-FR" b="1" dirty="0" smtClean="0">
                <a:solidFill>
                  <a:schemeClr val="accent6">
                    <a:lumMod val="50000"/>
                  </a:schemeClr>
                </a:solidFill>
              </a:rPr>
              <a:t>L’artisanat : le travail des métaux …</a:t>
            </a:r>
            <a:endParaRPr lang="fr-FR" b="1" dirty="0">
              <a:solidFill>
                <a:schemeClr val="accent6">
                  <a:lumMod val="50000"/>
                </a:schemeClr>
              </a:solidFill>
            </a:endParaRPr>
          </a:p>
        </p:txBody>
      </p:sp>
      <p:pic>
        <p:nvPicPr>
          <p:cNvPr id="18434" name="Picture 2" descr="F:\Archives\CE2\HistoireGéo\gaule_collier.jpg"/>
          <p:cNvPicPr>
            <a:picLocks noChangeAspect="1" noChangeArrowheads="1"/>
          </p:cNvPicPr>
          <p:nvPr/>
        </p:nvPicPr>
        <p:blipFill>
          <a:blip r:embed="rId3" cstate="print"/>
          <a:srcRect/>
          <a:stretch>
            <a:fillRect/>
          </a:stretch>
        </p:blipFill>
        <p:spPr bwMode="auto">
          <a:xfrm>
            <a:off x="6428251" y="1071547"/>
            <a:ext cx="2268084" cy="2214578"/>
          </a:xfrm>
          <a:prstGeom prst="rect">
            <a:avLst/>
          </a:prstGeom>
          <a:noFill/>
        </p:spPr>
      </p:pic>
      <p:pic>
        <p:nvPicPr>
          <p:cNvPr id="18439" name="Picture 7" descr="http://aimebocquet.perso.sfr.fr/images/alpes13.gif"/>
          <p:cNvPicPr>
            <a:picLocks noChangeAspect="1" noChangeArrowheads="1"/>
          </p:cNvPicPr>
          <p:nvPr/>
        </p:nvPicPr>
        <p:blipFill>
          <a:blip r:embed="rId4" cstate="print"/>
          <a:srcRect/>
          <a:stretch>
            <a:fillRect/>
          </a:stretch>
        </p:blipFill>
        <p:spPr bwMode="auto">
          <a:xfrm>
            <a:off x="4286248" y="3214686"/>
            <a:ext cx="2381250" cy="3371851"/>
          </a:xfrm>
          <a:prstGeom prst="rect">
            <a:avLst/>
          </a:prstGeom>
          <a:noFill/>
        </p:spPr>
      </p:pic>
      <p:sp>
        <p:nvSpPr>
          <p:cNvPr id="9" name="Rectangle 8"/>
          <p:cNvSpPr/>
          <p:nvPr/>
        </p:nvSpPr>
        <p:spPr>
          <a:xfrm>
            <a:off x="6643670" y="5786454"/>
            <a:ext cx="2500330" cy="830997"/>
          </a:xfrm>
          <a:prstGeom prst="rect">
            <a:avLst/>
          </a:prstGeom>
        </p:spPr>
        <p:txBody>
          <a:bodyPr wrap="square">
            <a:spAutoFit/>
          </a:bodyPr>
          <a:lstStyle/>
          <a:p>
            <a:r>
              <a:rPr lang="fr-FR" sz="1600" dirty="0">
                <a:solidFill>
                  <a:srgbClr val="000000"/>
                </a:solidFill>
                <a:cs typeface="Arial" pitchFamily="34" charset="0"/>
              </a:rPr>
              <a:t>Torques gaulois en or du trésor d'</a:t>
            </a:r>
            <a:r>
              <a:rPr lang="fr-FR" sz="1600" dirty="0" err="1">
                <a:solidFill>
                  <a:srgbClr val="000000"/>
                </a:solidFill>
                <a:cs typeface="Arial" pitchFamily="34" charset="0"/>
              </a:rPr>
              <a:t>Ersfeld</a:t>
            </a:r>
            <a:r>
              <a:rPr lang="fr-FR" sz="1600" dirty="0">
                <a:solidFill>
                  <a:srgbClr val="000000"/>
                </a:solidFill>
                <a:cs typeface="Arial" pitchFamily="34" charset="0"/>
              </a:rPr>
              <a:t> (Uri</a:t>
            </a:r>
            <a:r>
              <a:rPr lang="fr-FR" sz="1600" dirty="0" smtClean="0">
                <a:solidFill>
                  <a:srgbClr val="000000"/>
                </a:solidFill>
                <a:cs typeface="Arial" pitchFamily="34" charset="0"/>
              </a:rPr>
              <a:t>)</a:t>
            </a:r>
          </a:p>
          <a:p>
            <a:r>
              <a:rPr lang="fr-FR" sz="1600" dirty="0">
                <a:solidFill>
                  <a:srgbClr val="000000"/>
                </a:solidFill>
                <a:cs typeface="Arial" pitchFamily="34" charset="0"/>
              </a:rPr>
              <a:t>IVe siècle av. J.C</a:t>
            </a:r>
          </a:p>
        </p:txBody>
      </p:sp>
      <p:pic>
        <p:nvPicPr>
          <p:cNvPr id="11" name="Image 10" descr="chaudron_gundestrup.jpg"/>
          <p:cNvPicPr>
            <a:picLocks noChangeAspect="1"/>
          </p:cNvPicPr>
          <p:nvPr/>
        </p:nvPicPr>
        <p:blipFill>
          <a:blip r:embed="rId5" cstate="print"/>
          <a:stretch>
            <a:fillRect/>
          </a:stretch>
        </p:blipFill>
        <p:spPr>
          <a:xfrm>
            <a:off x="428596" y="1357298"/>
            <a:ext cx="3752850" cy="2676525"/>
          </a:xfrm>
          <a:prstGeom prst="rect">
            <a:avLst/>
          </a:prstGeom>
        </p:spPr>
      </p:pic>
      <p:sp>
        <p:nvSpPr>
          <p:cNvPr id="12" name="Rectangle 11"/>
          <p:cNvSpPr/>
          <p:nvPr/>
        </p:nvSpPr>
        <p:spPr>
          <a:xfrm>
            <a:off x="357158" y="4071942"/>
            <a:ext cx="3786214" cy="830997"/>
          </a:xfrm>
          <a:prstGeom prst="rect">
            <a:avLst/>
          </a:prstGeom>
        </p:spPr>
        <p:txBody>
          <a:bodyPr wrap="square">
            <a:spAutoFit/>
          </a:bodyPr>
          <a:lstStyle/>
          <a:p>
            <a:r>
              <a:rPr kumimoji="0" lang="fr-FR" sz="1600" u="none" strike="noStrike" cap="none" normalizeH="0" baseline="0" dirty="0" smtClean="0">
                <a:ln>
                  <a:noFill/>
                </a:ln>
                <a:solidFill>
                  <a:srgbClr val="000000"/>
                </a:solidFill>
                <a:effectLst/>
                <a:cs typeface="Arial" pitchFamily="34" charset="0"/>
              </a:rPr>
              <a:t>« chaudron de </a:t>
            </a:r>
            <a:r>
              <a:rPr kumimoji="0" lang="fr-FR" sz="1600" u="none" strike="noStrike" cap="none" normalizeH="0" baseline="0" dirty="0" err="1" smtClean="0">
                <a:ln>
                  <a:noFill/>
                </a:ln>
                <a:solidFill>
                  <a:srgbClr val="000000"/>
                </a:solidFill>
                <a:effectLst/>
                <a:cs typeface="Arial" pitchFamily="34" charset="0"/>
              </a:rPr>
              <a:t>Gundestrup</a:t>
            </a:r>
            <a:r>
              <a:rPr kumimoji="0" lang="fr-FR" sz="1600" u="none" strike="noStrike" cap="none" normalizeH="0" baseline="0" dirty="0" smtClean="0">
                <a:ln>
                  <a:noFill/>
                </a:ln>
                <a:solidFill>
                  <a:srgbClr val="000000"/>
                </a:solidFill>
                <a:effectLst/>
                <a:cs typeface="Arial" pitchFamily="34" charset="0"/>
              </a:rPr>
              <a:t> »,</a:t>
            </a:r>
          </a:p>
          <a:p>
            <a:r>
              <a:rPr kumimoji="0" lang="fr-FR" sz="1600" u="none" strike="noStrike" cap="none" normalizeH="0" baseline="0" dirty="0" smtClean="0">
                <a:ln>
                  <a:noFill/>
                </a:ln>
                <a:solidFill>
                  <a:srgbClr val="000000"/>
                </a:solidFill>
                <a:effectLst/>
                <a:cs typeface="Arial" pitchFamily="34" charset="0"/>
              </a:rPr>
              <a:t>bassin de culte en argent repoussé et gravé, partiellement doré</a:t>
            </a:r>
            <a:endParaRPr lang="fr-FR" sz="1600" dirty="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jfbradu.free.fr/celtes/les-celtes/chaudron-gundestrupB1B.jpg"/>
          <p:cNvPicPr>
            <a:picLocks noChangeAspect="1" noChangeArrowheads="1"/>
          </p:cNvPicPr>
          <p:nvPr/>
        </p:nvPicPr>
        <p:blipFill>
          <a:blip r:embed="rId3" cstate="print"/>
          <a:srcRect/>
          <a:stretch>
            <a:fillRect/>
          </a:stretch>
        </p:blipFill>
        <p:spPr bwMode="auto">
          <a:xfrm>
            <a:off x="755576" y="836712"/>
            <a:ext cx="5848350" cy="2457451"/>
          </a:xfrm>
          <a:prstGeom prst="rect">
            <a:avLst/>
          </a:prstGeom>
          <a:noFill/>
        </p:spPr>
      </p:pic>
      <p:sp>
        <p:nvSpPr>
          <p:cNvPr id="5" name="Rectangle 4"/>
          <p:cNvSpPr/>
          <p:nvPr/>
        </p:nvSpPr>
        <p:spPr>
          <a:xfrm>
            <a:off x="6613492" y="836712"/>
            <a:ext cx="2143140" cy="2308324"/>
          </a:xfrm>
          <a:prstGeom prst="rect">
            <a:avLst/>
          </a:prstGeom>
        </p:spPr>
        <p:txBody>
          <a:bodyPr wrap="square">
            <a:spAutoFit/>
          </a:bodyPr>
          <a:lstStyle/>
          <a:p>
            <a:pPr lvl="0" fontAlgn="base">
              <a:spcBef>
                <a:spcPct val="0"/>
              </a:spcBef>
              <a:spcAft>
                <a:spcPct val="0"/>
              </a:spcAft>
            </a:pPr>
            <a:r>
              <a:rPr lang="fr-FR" sz="1600" dirty="0" smtClean="0">
                <a:solidFill>
                  <a:srgbClr val="000000"/>
                </a:solidFill>
                <a:cs typeface="Arial" pitchFamily="34" charset="0"/>
              </a:rPr>
              <a:t>Le dieu </a:t>
            </a:r>
            <a:r>
              <a:rPr lang="fr-FR" sz="1600" dirty="0" err="1" smtClean="0">
                <a:solidFill>
                  <a:srgbClr val="000000"/>
                </a:solidFill>
                <a:cs typeface="Arial" pitchFamily="34" charset="0"/>
              </a:rPr>
              <a:t>Cerrenus</a:t>
            </a:r>
            <a:r>
              <a:rPr lang="fr-FR" sz="1600" dirty="0" smtClean="0">
                <a:solidFill>
                  <a:srgbClr val="000000"/>
                </a:solidFill>
                <a:cs typeface="Arial" pitchFamily="34" charset="0"/>
              </a:rPr>
              <a:t> aux bois de cerf.</a:t>
            </a:r>
          </a:p>
          <a:p>
            <a:pPr lvl="0" algn="just" fontAlgn="base">
              <a:spcBef>
                <a:spcPct val="0"/>
              </a:spcBef>
              <a:spcAft>
                <a:spcPct val="0"/>
              </a:spcAft>
            </a:pPr>
            <a:r>
              <a:rPr kumimoji="0" lang="fr-FR" sz="1400" u="none" strike="noStrike" cap="none" normalizeH="0" baseline="0" dirty="0" smtClean="0">
                <a:ln>
                  <a:noFill/>
                </a:ln>
                <a:solidFill>
                  <a:srgbClr val="000000"/>
                </a:solidFill>
                <a:effectLst/>
                <a:latin typeface="Times New Roman" pitchFamily="18" charset="0"/>
                <a:cs typeface="Arial" pitchFamily="34" charset="0"/>
              </a:rPr>
              <a:t>Au milieu d'animaux, il porte un serpent et un torque.</a:t>
            </a:r>
          </a:p>
          <a:p>
            <a:pPr lvl="0" algn="just" fontAlgn="base">
              <a:spcBef>
                <a:spcPct val="0"/>
              </a:spcBef>
              <a:spcAft>
                <a:spcPct val="0"/>
              </a:spcAft>
            </a:pPr>
            <a:r>
              <a:rPr kumimoji="0" lang="fr-FR" sz="1400" u="none" strike="noStrike" cap="none" normalizeH="0" baseline="0" dirty="0" smtClean="0">
                <a:ln>
                  <a:noFill/>
                </a:ln>
                <a:solidFill>
                  <a:srgbClr val="000000"/>
                </a:solidFill>
                <a:effectLst/>
                <a:latin typeface="Times New Roman" pitchFamily="18" charset="0"/>
                <a:cs typeface="Arial" pitchFamily="34" charset="0"/>
              </a:rPr>
              <a:t>Cette scène décore le célèbre « chaudron de </a:t>
            </a:r>
            <a:r>
              <a:rPr kumimoji="0" lang="fr-FR" sz="1400" u="none" strike="noStrike" cap="none" normalizeH="0" baseline="0" dirty="0" err="1" smtClean="0">
                <a:ln>
                  <a:noFill/>
                </a:ln>
                <a:solidFill>
                  <a:srgbClr val="000000"/>
                </a:solidFill>
                <a:effectLst/>
                <a:latin typeface="Times New Roman" pitchFamily="18" charset="0"/>
                <a:cs typeface="Arial" pitchFamily="34" charset="0"/>
              </a:rPr>
              <a:t>Gundestrup</a:t>
            </a:r>
            <a:r>
              <a:rPr kumimoji="0" lang="fr-FR" sz="1400" u="none" strike="noStrike" cap="none" normalizeH="0" baseline="0" dirty="0" smtClean="0">
                <a:ln>
                  <a:noFill/>
                </a:ln>
                <a:solidFill>
                  <a:srgbClr val="000000"/>
                </a:solidFill>
                <a:effectLst/>
                <a:latin typeface="Times New Roman" pitchFamily="18" charset="0"/>
                <a:cs typeface="Arial" pitchFamily="34" charset="0"/>
              </a:rPr>
              <a:t> », bassin de culte en argent repoussé et gravé, partiellement doré. </a:t>
            </a:r>
            <a:endParaRPr kumimoji="0" lang="fr-FR" sz="14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a:bodyPr>
          <a:lstStyle/>
          <a:p>
            <a:r>
              <a:rPr lang="fr-FR" b="1" dirty="0" smtClean="0">
                <a:solidFill>
                  <a:schemeClr val="accent6">
                    <a:lumMod val="50000"/>
                  </a:schemeClr>
                </a:solidFill>
              </a:rPr>
              <a:t>… et l’art de la guerre</a:t>
            </a:r>
            <a:endParaRPr lang="fr-FR" dirty="0"/>
          </a:p>
        </p:txBody>
      </p:sp>
      <p:pic>
        <p:nvPicPr>
          <p:cNvPr id="21506" name="Picture 2" descr="gaule5"/>
          <p:cNvPicPr>
            <a:picLocks noChangeAspect="1" noChangeArrowheads="1"/>
          </p:cNvPicPr>
          <p:nvPr/>
        </p:nvPicPr>
        <p:blipFill>
          <a:blip r:embed="rId3" cstate="print"/>
          <a:srcRect/>
          <a:stretch>
            <a:fillRect/>
          </a:stretch>
        </p:blipFill>
        <p:spPr bwMode="auto">
          <a:xfrm>
            <a:off x="857224" y="857232"/>
            <a:ext cx="6659562" cy="1993900"/>
          </a:xfrm>
          <a:prstGeom prst="rect">
            <a:avLst/>
          </a:prstGeom>
          <a:noFill/>
          <a:ln w="9525" algn="in">
            <a:noFill/>
            <a:miter lim="800000"/>
            <a:headEnd/>
            <a:tailEnd/>
          </a:ln>
          <a:effectLst/>
        </p:spPr>
      </p:pic>
      <p:sp>
        <p:nvSpPr>
          <p:cNvPr id="21507" name="Rectangle 3"/>
          <p:cNvSpPr>
            <a:spLocks noChangeArrowheads="1"/>
          </p:cNvSpPr>
          <p:nvPr/>
        </p:nvSpPr>
        <p:spPr bwMode="auto">
          <a:xfrm>
            <a:off x="1475656" y="1052736"/>
            <a:ext cx="2357422"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r-FR" sz="1600" dirty="0" smtClean="0">
                <a:solidFill>
                  <a:srgbClr val="000000"/>
                </a:solidFill>
                <a:cs typeface="Arial" pitchFamily="34" charset="0"/>
              </a:rPr>
              <a:t>Pointes de lance en bronze</a:t>
            </a:r>
          </a:p>
          <a:p>
            <a:pPr marR="0" lvl="0" indent="0" fontAlgn="base">
              <a:lnSpc>
                <a:spcPct val="100000"/>
              </a:lnSpc>
              <a:spcBef>
                <a:spcPct val="0"/>
              </a:spcBef>
              <a:spcAft>
                <a:spcPct val="0"/>
              </a:spcAft>
              <a:buClrTx/>
              <a:buSzTx/>
              <a:buFontTx/>
              <a:buNone/>
              <a:tabLst/>
            </a:pPr>
            <a:r>
              <a:rPr lang="fr-FR" sz="1600" dirty="0" smtClean="0">
                <a:solidFill>
                  <a:srgbClr val="000000"/>
                </a:solidFill>
                <a:cs typeface="Arial" pitchFamily="34" charset="0"/>
              </a:rPr>
              <a:t>Ier siècle </a:t>
            </a:r>
            <a:r>
              <a:rPr lang="fr-FR" sz="1600" dirty="0" err="1" smtClean="0">
                <a:solidFill>
                  <a:srgbClr val="000000"/>
                </a:solidFill>
                <a:cs typeface="Arial" pitchFamily="34" charset="0"/>
              </a:rPr>
              <a:t>avt</a:t>
            </a:r>
            <a:r>
              <a:rPr lang="fr-FR" sz="1600" dirty="0" smtClean="0">
                <a:solidFill>
                  <a:srgbClr val="000000"/>
                </a:solidFill>
                <a:cs typeface="Arial" pitchFamily="34" charset="0"/>
              </a:rPr>
              <a:t> J.C.</a:t>
            </a:r>
          </a:p>
        </p:txBody>
      </p:sp>
      <p:sp>
        <p:nvSpPr>
          <p:cNvPr id="21508" name="Rectangle 4"/>
          <p:cNvSpPr>
            <a:spLocks noChangeArrowheads="1"/>
          </p:cNvSpPr>
          <p:nvPr/>
        </p:nvSpPr>
        <p:spPr bwMode="auto">
          <a:xfrm>
            <a:off x="6084168" y="2708920"/>
            <a:ext cx="2917978" cy="492443"/>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fr-FR" sz="1600" dirty="0">
                <a:solidFill>
                  <a:srgbClr val="000000"/>
                </a:solidFill>
                <a:cs typeface="Arial" pitchFamily="34" charset="0"/>
              </a:rPr>
              <a:t>Poignard à tête humaine en bronze</a:t>
            </a:r>
          </a:p>
          <a:p>
            <a:pPr fontAlgn="base">
              <a:spcBef>
                <a:spcPct val="0"/>
              </a:spcBef>
              <a:spcAft>
                <a:spcPct val="0"/>
              </a:spcAft>
            </a:pPr>
            <a:r>
              <a:rPr lang="fr-FR" sz="1600" dirty="0">
                <a:solidFill>
                  <a:srgbClr val="000000"/>
                </a:solidFill>
                <a:cs typeface="Arial" pitchFamily="34" charset="0"/>
              </a:rPr>
              <a:t>Ier siècle </a:t>
            </a:r>
            <a:r>
              <a:rPr lang="fr-FR" sz="1600" dirty="0" err="1">
                <a:solidFill>
                  <a:srgbClr val="000000"/>
                </a:solidFill>
                <a:cs typeface="Arial" pitchFamily="34" charset="0"/>
              </a:rPr>
              <a:t>avt</a:t>
            </a:r>
            <a:r>
              <a:rPr lang="fr-FR" sz="1600" dirty="0">
                <a:solidFill>
                  <a:srgbClr val="000000"/>
                </a:solidFill>
                <a:cs typeface="Arial" pitchFamily="34" charset="0"/>
              </a:rPr>
              <a:t> J.C</a:t>
            </a:r>
            <a:r>
              <a:rPr lang="fr-FR" sz="1600" dirty="0" smtClean="0">
                <a:solidFill>
                  <a:srgbClr val="000000"/>
                </a:solidFill>
                <a:cs typeface="Arial" pitchFamily="34" charset="0"/>
              </a:rPr>
              <a:t>.</a:t>
            </a:r>
            <a:endParaRPr lang="fr-FR" sz="1600" dirty="0">
              <a:solidFill>
                <a:srgbClr val="000000"/>
              </a:solidFill>
              <a:cs typeface="Arial" pitchFamily="34" charset="0"/>
            </a:endParaRPr>
          </a:p>
        </p:txBody>
      </p:sp>
      <p:pic>
        <p:nvPicPr>
          <p:cNvPr id="7" name="Picture 3" descr="gaule4"/>
          <p:cNvPicPr>
            <a:picLocks noChangeAspect="1" noChangeArrowheads="1"/>
          </p:cNvPicPr>
          <p:nvPr/>
        </p:nvPicPr>
        <p:blipFill>
          <a:blip r:embed="rId4" cstate="print"/>
          <a:srcRect/>
          <a:stretch>
            <a:fillRect/>
          </a:stretch>
        </p:blipFill>
        <p:spPr bwMode="auto">
          <a:xfrm>
            <a:off x="928662" y="3214686"/>
            <a:ext cx="3167062" cy="2719387"/>
          </a:xfrm>
          <a:prstGeom prst="rect">
            <a:avLst/>
          </a:prstGeom>
          <a:noFill/>
          <a:ln w="9525" algn="in">
            <a:noFill/>
            <a:miter lim="800000"/>
            <a:headEnd/>
            <a:tailEnd/>
          </a:ln>
          <a:effectLst/>
        </p:spPr>
      </p:pic>
      <p:sp>
        <p:nvSpPr>
          <p:cNvPr id="9" name="Rectangle 8"/>
          <p:cNvSpPr/>
          <p:nvPr/>
        </p:nvSpPr>
        <p:spPr>
          <a:xfrm>
            <a:off x="428596" y="5929330"/>
            <a:ext cx="4572000" cy="584775"/>
          </a:xfrm>
          <a:prstGeom prst="rect">
            <a:avLst/>
          </a:prstGeom>
        </p:spPr>
        <p:txBody>
          <a:bodyPr>
            <a:spAutoFit/>
          </a:bodyPr>
          <a:lstStyle/>
          <a:p>
            <a:pPr lvl="0" fontAlgn="base">
              <a:spcBef>
                <a:spcPct val="0"/>
              </a:spcBef>
              <a:spcAft>
                <a:spcPct val="0"/>
              </a:spcAft>
            </a:pPr>
            <a:r>
              <a:rPr lang="fr-FR" sz="1600" dirty="0">
                <a:solidFill>
                  <a:srgbClr val="000000"/>
                </a:solidFill>
                <a:cs typeface="Arial" pitchFamily="34" charset="0"/>
              </a:rPr>
              <a:t>Casque gaulois en bronze, or, émail et fer</a:t>
            </a:r>
          </a:p>
          <a:p>
            <a:pPr lvl="0" fontAlgn="base">
              <a:spcBef>
                <a:spcPct val="0"/>
              </a:spcBef>
              <a:spcAft>
                <a:spcPct val="0"/>
              </a:spcAft>
            </a:pPr>
            <a:r>
              <a:rPr lang="fr-FR" sz="1600" dirty="0">
                <a:solidFill>
                  <a:srgbClr val="000000"/>
                </a:solidFill>
                <a:cs typeface="Arial" pitchFamily="34" charset="0"/>
              </a:rPr>
              <a:t>3ème siècle </a:t>
            </a:r>
            <a:r>
              <a:rPr lang="fr-FR" sz="1600" dirty="0" err="1">
                <a:solidFill>
                  <a:srgbClr val="000000"/>
                </a:solidFill>
                <a:cs typeface="Arial" pitchFamily="34" charset="0"/>
              </a:rPr>
              <a:t>avt</a:t>
            </a:r>
            <a:r>
              <a:rPr lang="fr-FR" sz="1600" dirty="0">
                <a:solidFill>
                  <a:srgbClr val="000000"/>
                </a:solidFill>
                <a:cs typeface="Arial" pitchFamily="34" charset="0"/>
              </a:rPr>
              <a:t> J.C.</a:t>
            </a:r>
          </a:p>
        </p:txBody>
      </p:sp>
      <p:pic>
        <p:nvPicPr>
          <p:cNvPr id="21509" name="Picture 5"/>
          <p:cNvPicPr>
            <a:picLocks noChangeAspect="1" noChangeArrowheads="1"/>
          </p:cNvPicPr>
          <p:nvPr/>
        </p:nvPicPr>
        <p:blipFill>
          <a:blip r:embed="rId5" cstate="print"/>
          <a:srcRect/>
          <a:stretch>
            <a:fillRect/>
          </a:stretch>
        </p:blipFill>
        <p:spPr bwMode="auto">
          <a:xfrm>
            <a:off x="4714876" y="3500438"/>
            <a:ext cx="4143375" cy="292417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sz="4000" b="1" dirty="0" smtClean="0">
                <a:solidFill>
                  <a:schemeClr val="accent6">
                    <a:lumMod val="50000"/>
                  </a:schemeClr>
                </a:solidFill>
              </a:rPr>
              <a:t>L’agriculture</a:t>
            </a:r>
            <a:endParaRPr lang="fr-FR" sz="4000" b="1" dirty="0">
              <a:solidFill>
                <a:schemeClr val="accent6">
                  <a:lumMod val="50000"/>
                </a:schemeClr>
              </a:solidFill>
            </a:endParaRPr>
          </a:p>
        </p:txBody>
      </p:sp>
      <p:pic>
        <p:nvPicPr>
          <p:cNvPr id="19459" name="Picture 3" descr="F:\Archives\CE2\HistoireGéo\gaule_moissoneuse2.jpg"/>
          <p:cNvPicPr>
            <a:picLocks noChangeAspect="1" noChangeArrowheads="1"/>
          </p:cNvPicPr>
          <p:nvPr/>
        </p:nvPicPr>
        <p:blipFill>
          <a:blip r:embed="rId3" cstate="print"/>
          <a:srcRect/>
          <a:stretch>
            <a:fillRect/>
          </a:stretch>
        </p:blipFill>
        <p:spPr bwMode="auto">
          <a:xfrm>
            <a:off x="5149098" y="1428736"/>
            <a:ext cx="3994902" cy="3929089"/>
          </a:xfrm>
          <a:prstGeom prst="rect">
            <a:avLst/>
          </a:prstGeom>
          <a:noFill/>
        </p:spPr>
      </p:pic>
      <p:pic>
        <p:nvPicPr>
          <p:cNvPr id="19458" name="Picture 2" descr="F:\Archives\CE2\HistoireGéo\gaule_moissoneuse.jpg"/>
          <p:cNvPicPr>
            <a:picLocks noChangeAspect="1" noChangeArrowheads="1"/>
          </p:cNvPicPr>
          <p:nvPr/>
        </p:nvPicPr>
        <p:blipFill>
          <a:blip r:embed="rId4" cstate="print"/>
          <a:srcRect/>
          <a:stretch>
            <a:fillRect/>
          </a:stretch>
        </p:blipFill>
        <p:spPr bwMode="auto">
          <a:xfrm>
            <a:off x="214283" y="1285860"/>
            <a:ext cx="5026190" cy="4929222"/>
          </a:xfrm>
          <a:prstGeom prst="rect">
            <a:avLst/>
          </a:prstGeom>
          <a:noFill/>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14348" y="980728"/>
            <a:ext cx="6391275" cy="2914650"/>
          </a:xfrm>
          <a:prstGeom prst="rect">
            <a:avLst/>
          </a:prstGeom>
          <a:noFill/>
          <a:ln w="9525">
            <a:noFill/>
            <a:miter lim="800000"/>
            <a:headEnd/>
            <a:tailEnd/>
          </a:ln>
        </p:spPr>
      </p:pic>
      <p:sp>
        <p:nvSpPr>
          <p:cNvPr id="5" name="ZoneTexte 4"/>
          <p:cNvSpPr txBox="1"/>
          <p:nvPr/>
        </p:nvSpPr>
        <p:spPr>
          <a:xfrm>
            <a:off x="714348" y="552124"/>
            <a:ext cx="7286644" cy="400110"/>
          </a:xfrm>
          <a:prstGeom prst="rect">
            <a:avLst/>
          </a:prstGeom>
          <a:noFill/>
        </p:spPr>
        <p:txBody>
          <a:bodyPr wrap="square" rtlCol="0">
            <a:spAutoFit/>
          </a:bodyPr>
          <a:lstStyle/>
          <a:p>
            <a:r>
              <a:rPr lang="fr-FR" sz="2000" dirty="0" smtClean="0"/>
              <a:t>Le tonneau – une invention des gaulois</a:t>
            </a:r>
            <a:endParaRPr lang="fr-FR" sz="2000" dirty="0"/>
          </a:p>
        </p:txBody>
      </p:sp>
      <p:sp>
        <p:nvSpPr>
          <p:cNvPr id="6" name="ZoneTexte 5"/>
          <p:cNvSpPr txBox="1"/>
          <p:nvPr/>
        </p:nvSpPr>
        <p:spPr>
          <a:xfrm>
            <a:off x="7143768" y="3266744"/>
            <a:ext cx="2000232" cy="584775"/>
          </a:xfrm>
          <a:prstGeom prst="rect">
            <a:avLst/>
          </a:prstGeom>
          <a:noFill/>
        </p:spPr>
        <p:txBody>
          <a:bodyPr wrap="square" rtlCol="0">
            <a:spAutoFit/>
          </a:bodyPr>
          <a:lstStyle/>
          <a:p>
            <a:r>
              <a:rPr lang="fr-FR" sz="1600" dirty="0" smtClean="0">
                <a:solidFill>
                  <a:srgbClr val="000000"/>
                </a:solidFill>
                <a:cs typeface="Arial" pitchFamily="34" charset="0"/>
              </a:rPr>
              <a:t>Bas-relief gallo-romain, 1er siècle</a:t>
            </a:r>
            <a:endParaRPr lang="fr-FR" sz="1600" dirty="0">
              <a:solidFill>
                <a:srgbClr val="000000"/>
              </a:solidFill>
              <a:cs typeface="Arial" pitchFamily="34" charset="0"/>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41277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solidFill>
                  <a:schemeClr val="accent6">
                    <a:lumMod val="50000"/>
                  </a:schemeClr>
                </a:solidFill>
              </a:rPr>
              <a:t>Les lieux de vie</a:t>
            </a:r>
          </a:p>
          <a:p>
            <a:r>
              <a:rPr lang="fr-FR" b="1" dirty="0">
                <a:solidFill>
                  <a:schemeClr val="accent6">
                    <a:lumMod val="50000"/>
                  </a:schemeClr>
                </a:solidFill>
              </a:rPr>
              <a:t>	</a:t>
            </a:r>
            <a:r>
              <a:rPr lang="fr-FR" b="1" dirty="0" smtClean="0">
                <a:solidFill>
                  <a:schemeClr val="accent6">
                    <a:lumMod val="50000"/>
                  </a:schemeClr>
                </a:solidFill>
              </a:rPr>
              <a:t>	… les villages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95" y="1844824"/>
            <a:ext cx="55530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32040" y="6237312"/>
            <a:ext cx="3216889" cy="338554"/>
          </a:xfrm>
          <a:prstGeom prst="rect">
            <a:avLst/>
          </a:prstGeom>
        </p:spPr>
        <p:txBody>
          <a:bodyPr wrap="square">
            <a:spAutoFit/>
          </a:bodyPr>
          <a:lstStyle/>
          <a:p>
            <a:pPr algn="r"/>
            <a:r>
              <a:rPr lang="fr-FR" sz="1600" dirty="0" smtClean="0">
                <a:solidFill>
                  <a:srgbClr val="000000"/>
                </a:solidFill>
                <a:cs typeface="Arial" pitchFamily="34" charset="0"/>
              </a:rPr>
              <a:t>Reconstitution </a:t>
            </a:r>
            <a:r>
              <a:rPr lang="fr-FR" sz="1600" dirty="0">
                <a:solidFill>
                  <a:srgbClr val="000000"/>
                </a:solidFill>
                <a:cs typeface="Arial" pitchFamily="34" charset="0"/>
              </a:rPr>
              <a:t>d’un village gaulois. </a:t>
            </a:r>
          </a:p>
        </p:txBody>
      </p:sp>
    </p:spTree>
    <p:extLst>
      <p:ext uri="{BB962C8B-B14F-4D97-AF65-F5344CB8AC3E}">
        <p14:creationId xmlns:p14="http://schemas.microsoft.com/office/powerpoint/2010/main" val="237170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1167</Words>
  <Application>Microsoft Office PowerPoint</Application>
  <PresentationFormat>Affichage à l'écran (4:3)</PresentationFormat>
  <Paragraphs>92</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Les premiers celtes</vt:lpstr>
      <vt:lpstr>Présentation PowerPoint</vt:lpstr>
      <vt:lpstr>L’artisanat : le travail des métaux …</vt:lpstr>
      <vt:lpstr>Présentation PowerPoint</vt:lpstr>
      <vt:lpstr>… et l’art de la guerre</vt:lpstr>
      <vt:lpstr>L’agriculture</vt:lpstr>
      <vt:lpstr>Présentation PowerPoint</vt:lpstr>
      <vt:lpstr>Présentation PowerPoint</vt:lpstr>
      <vt:lpstr>La société gauloise</vt:lpstr>
      <vt:lpstr>Présentation PowerPoint</vt:lpstr>
      <vt:lpstr>La société gauloise</vt:lpstr>
      <vt:lpstr>La société gauloise</vt:lpstr>
      <vt:lpstr>La société gauloise</vt:lpstr>
      <vt:lpstr>La société gauloise</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 de Serra</dc:creator>
  <cp:lastModifiedBy>Enge</cp:lastModifiedBy>
  <cp:revision>30</cp:revision>
  <dcterms:created xsi:type="dcterms:W3CDTF">2010-05-11T06:41:55Z</dcterms:created>
  <dcterms:modified xsi:type="dcterms:W3CDTF">2012-06-12T12:53:24Z</dcterms:modified>
</cp:coreProperties>
</file>