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4" d="100"/>
          <a:sy n="94" d="100"/>
        </p:scale>
        <p:origin x="-1037" y="-77"/>
      </p:cViewPr>
      <p:guideLst>
        <p:guide orient="horz" pos="2160"/>
        <p:guide pos="2880"/>
      </p:guideLst>
    </p:cSldViewPr>
  </p:slideViewPr>
  <p:notesTextViewPr>
    <p:cViewPr>
      <p:scale>
        <a:sx n="1" d="1"/>
        <a:sy n="1" d="1"/>
      </p:scale>
      <p:origin x="0" y="0"/>
    </p:cViewPr>
  </p:notesTextViewPr>
  <p:notesViewPr>
    <p:cSldViewPr showGuides="1">
      <p:cViewPr varScale="1">
        <p:scale>
          <a:sx n="75" d="100"/>
          <a:sy n="75" d="100"/>
        </p:scale>
        <p:origin x="-2914"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AF03B-5EA0-43C7-86DF-C217C7E6CEFB}" type="datetimeFigureOut">
              <a:rPr lang="fr-FR" smtClean="0"/>
              <a:t>16/02/2012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CF265-FFE7-4F66-BEF6-580A18AA3E7C}" type="slidenum">
              <a:rPr lang="fr-FR" smtClean="0"/>
              <a:t>‹N°›</a:t>
            </a:fld>
            <a:endParaRPr lang="fr-FR"/>
          </a:p>
        </p:txBody>
      </p:sp>
    </p:spTree>
    <p:extLst>
      <p:ext uri="{BB962C8B-B14F-4D97-AF65-F5344CB8AC3E}">
        <p14:creationId xmlns:p14="http://schemas.microsoft.com/office/powerpoint/2010/main" val="166653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5000">
                <a:solidFill>
                  <a:srgbClr val="C00000"/>
                </a:solidFill>
                <a:latin typeface="Colonna MT" pitchFamily="82" charset="0"/>
              </a:defRPr>
            </a:lvl1pPr>
          </a:lstStyle>
          <a:p>
            <a:r>
              <a:rPr lang="fr-FR" dirty="0" smtClean="0"/>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0">
                <a:solidFill>
                  <a:schemeClr val="tx1">
                    <a:lumMod val="65000"/>
                    <a:lumOff val="35000"/>
                  </a:schemeClr>
                </a:solidFill>
                <a:latin typeface="Centaur"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
        <p:nvSpPr>
          <p:cNvPr id="4" name="Espace réservé de la date 3"/>
          <p:cNvSpPr>
            <a:spLocks noGrp="1"/>
          </p:cNvSpPr>
          <p:nvPr>
            <p:ph type="dt" sz="half" idx="10"/>
          </p:nvPr>
        </p:nvSpPr>
        <p:spPr/>
        <p:txBody>
          <a:body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116178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417950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253783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640960" cy="504056"/>
          </a:xfrm>
        </p:spPr>
        <p:txBody>
          <a:bodyPr>
            <a:normAutofit/>
          </a:bodyPr>
          <a:lstStyle>
            <a:lvl1pPr>
              <a:defRPr sz="3500" b="0">
                <a:solidFill>
                  <a:srgbClr val="C00000"/>
                </a:solidFill>
                <a:latin typeface="Colonna MT" pitchFamily="82" charset="0"/>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457200" y="908720"/>
            <a:ext cx="8435280" cy="5217443"/>
          </a:xfrm>
        </p:spPr>
        <p:txBody>
          <a:bodyPr/>
          <a:lstStyle>
            <a:lvl1pPr>
              <a:defRPr sz="2400">
                <a:solidFill>
                  <a:srgbClr val="0070C0"/>
                </a:solidFill>
              </a:defRPr>
            </a:lvl1pPr>
            <a:lvl2pPr>
              <a:defRPr sz="2200">
                <a:solidFill>
                  <a:schemeClr val="tx1">
                    <a:lumMod val="50000"/>
                    <a:lumOff val="50000"/>
                  </a:schemeClr>
                </a:solidFill>
              </a:defRPr>
            </a:lvl2pPr>
            <a:lvl3pPr>
              <a:defRPr sz="2000"/>
            </a:lvl3pPr>
            <a:lvl4pPr>
              <a:defRPr sz="1800"/>
            </a:lvl4pPr>
            <a:lvl5pPr>
              <a:defRPr sz="16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2247569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3793339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33EA363-E466-4A76-8DAC-769A3DF6588D}" type="datetimeFigureOut">
              <a:rPr lang="fr-FR" smtClean="0"/>
              <a:t>16/02/2012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73134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33EA363-E466-4A76-8DAC-769A3DF6588D}" type="datetimeFigureOut">
              <a:rPr lang="fr-FR" smtClean="0"/>
              <a:t>16/02/2012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7645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640960" cy="562074"/>
          </a:xfrm>
        </p:spPr>
        <p:txBody>
          <a:bodyPr>
            <a:noAutofit/>
          </a:bodyPr>
          <a:lstStyle>
            <a:lvl1pPr algn="ctr" defTabSz="914400" rtl="0" eaLnBrk="1" latinLnBrk="0" hangingPunct="1">
              <a:spcBef>
                <a:spcPct val="0"/>
              </a:spcBef>
              <a:buNone/>
              <a:defRPr lang="fr-FR" sz="3500" b="0" kern="1200" dirty="0">
                <a:solidFill>
                  <a:srgbClr val="C00000"/>
                </a:solidFill>
                <a:latin typeface="Colonna MT" pitchFamily="82" charset="0"/>
                <a:ea typeface="+mj-ea"/>
                <a:cs typeface="+mj-cs"/>
              </a:defRPr>
            </a:lvl1pPr>
          </a:lstStyle>
          <a:p>
            <a:r>
              <a:rPr lang="fr-FR" dirty="0" smtClean="0"/>
              <a:t>Modifiez le style du titre</a:t>
            </a:r>
            <a:endParaRPr lang="fr-FR" dirty="0"/>
          </a:p>
        </p:txBody>
      </p:sp>
    </p:spTree>
    <p:extLst>
      <p:ext uri="{BB962C8B-B14F-4D97-AF65-F5344CB8AC3E}">
        <p14:creationId xmlns:p14="http://schemas.microsoft.com/office/powerpoint/2010/main" val="259324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Titre 1"/>
          <p:cNvSpPr>
            <a:spLocks noGrp="1"/>
          </p:cNvSpPr>
          <p:nvPr>
            <p:ph type="title"/>
          </p:nvPr>
        </p:nvSpPr>
        <p:spPr>
          <a:xfrm>
            <a:off x="251520" y="188640"/>
            <a:ext cx="8712968" cy="566738"/>
          </a:xfrm>
        </p:spPr>
        <p:txBody>
          <a:bodyPr anchor="b">
            <a:noAutofit/>
          </a:bodyPr>
          <a:lstStyle>
            <a:lvl1pPr algn="ctr">
              <a:defRPr sz="3500" b="0">
                <a:solidFill>
                  <a:srgbClr val="C00000"/>
                </a:solidFill>
                <a:latin typeface="Colonna MT" pitchFamily="82" charset="0"/>
              </a:defRPr>
            </a:lvl1pPr>
          </a:lstStyle>
          <a:p>
            <a:r>
              <a:rPr lang="fr-FR" dirty="0" smtClean="0"/>
              <a:t>Modifiez le style du titre</a:t>
            </a:r>
            <a:endParaRPr lang="fr-FR" dirty="0"/>
          </a:p>
        </p:txBody>
      </p:sp>
      <p:sp>
        <p:nvSpPr>
          <p:cNvPr id="6" name="Espace réservé du texte 3"/>
          <p:cNvSpPr>
            <a:spLocks noGrp="1"/>
          </p:cNvSpPr>
          <p:nvPr>
            <p:ph type="body" sz="half" idx="2"/>
          </p:nvPr>
        </p:nvSpPr>
        <p:spPr>
          <a:xfrm>
            <a:off x="251520" y="6309320"/>
            <a:ext cx="8712968" cy="28803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Tree>
    <p:extLst>
      <p:ext uri="{BB962C8B-B14F-4D97-AF65-F5344CB8AC3E}">
        <p14:creationId xmlns:p14="http://schemas.microsoft.com/office/powerpoint/2010/main" val="178933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33EA363-E466-4A76-8DAC-769A3DF6588D}" type="datetimeFigureOut">
              <a:rPr lang="fr-FR" smtClean="0"/>
              <a:t>16/02/2012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340334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712968" cy="566738"/>
          </a:xfrm>
        </p:spPr>
        <p:txBody>
          <a:bodyPr anchor="b">
            <a:normAutofit/>
          </a:bodyPr>
          <a:lstStyle>
            <a:lvl1pPr algn="ctr">
              <a:defRPr sz="3500" b="0">
                <a:solidFill>
                  <a:srgbClr val="C00000"/>
                </a:solidFill>
                <a:latin typeface="Colonna MT" pitchFamily="82" charset="0"/>
              </a:defRPr>
            </a:lvl1pPr>
          </a:lstStyle>
          <a:p>
            <a:r>
              <a:rPr lang="fr-FR" dirty="0" smtClean="0"/>
              <a:t>Modifiez le style du titre</a:t>
            </a:r>
            <a:endParaRPr lang="fr-FR" dirty="0"/>
          </a:p>
        </p:txBody>
      </p:sp>
      <p:sp>
        <p:nvSpPr>
          <p:cNvPr id="3" name="Espace réservé pour une image  2"/>
          <p:cNvSpPr>
            <a:spLocks noGrp="1"/>
          </p:cNvSpPr>
          <p:nvPr>
            <p:ph type="pic" idx="1"/>
          </p:nvPr>
        </p:nvSpPr>
        <p:spPr>
          <a:xfrm>
            <a:off x="251520" y="809709"/>
            <a:ext cx="8712968" cy="5238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6021288"/>
            <a:ext cx="7100192" cy="28803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Modifiez les styles du texte du masque</a:t>
            </a:r>
          </a:p>
        </p:txBody>
      </p:sp>
      <p:sp>
        <p:nvSpPr>
          <p:cNvPr id="5" name="Espace réservé de la date 4"/>
          <p:cNvSpPr>
            <a:spLocks noGrp="1"/>
          </p:cNvSpPr>
          <p:nvPr>
            <p:ph type="dt" sz="half" idx="10"/>
          </p:nvPr>
        </p:nvSpPr>
        <p:spPr/>
        <p:txBody>
          <a:bodyPr/>
          <a:lstStyle/>
          <a:p>
            <a:fld id="{E33EA363-E466-4A76-8DAC-769A3DF6588D}" type="datetimeFigureOut">
              <a:rPr lang="fr-FR" smtClean="0"/>
              <a:t>16/02/2012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0D2323-D5E8-4B98-ACE1-D1F3831C5085}" type="slidenum">
              <a:rPr lang="fr-FR" smtClean="0"/>
              <a:t>‹N°›</a:t>
            </a:fld>
            <a:endParaRPr lang="fr-FR"/>
          </a:p>
        </p:txBody>
      </p:sp>
    </p:spTree>
    <p:extLst>
      <p:ext uri="{BB962C8B-B14F-4D97-AF65-F5344CB8AC3E}">
        <p14:creationId xmlns:p14="http://schemas.microsoft.com/office/powerpoint/2010/main" val="290907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EA363-E466-4A76-8DAC-769A3DF6588D}" type="datetimeFigureOut">
              <a:rPr lang="fr-FR" smtClean="0"/>
              <a:t>16/02/2012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D2323-D5E8-4B98-ACE1-D1F3831C5085}" type="slidenum">
              <a:rPr lang="fr-FR" smtClean="0"/>
              <a:t>‹N°›</a:t>
            </a:fld>
            <a:endParaRPr lang="fr-FR"/>
          </a:p>
        </p:txBody>
      </p:sp>
    </p:spTree>
    <p:extLst>
      <p:ext uri="{BB962C8B-B14F-4D97-AF65-F5344CB8AC3E}">
        <p14:creationId xmlns:p14="http://schemas.microsoft.com/office/powerpoint/2010/main" val="380785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Le néolithique</a:t>
            </a:r>
            <a:endParaRPr lang="fr-FR" dirty="0"/>
          </a:p>
        </p:txBody>
      </p:sp>
      <p:sp>
        <p:nvSpPr>
          <p:cNvPr id="8" name="Sous-titre 7"/>
          <p:cNvSpPr>
            <a:spLocks noGrp="1"/>
          </p:cNvSpPr>
          <p:nvPr>
            <p:ph type="subTitle" idx="1"/>
          </p:nvPr>
        </p:nvSpPr>
        <p:spPr/>
        <p:txBody>
          <a:bodyPr/>
          <a:lstStyle/>
          <a:p>
            <a:r>
              <a:rPr lang="fr-FR" dirty="0" smtClean="0"/>
              <a:t>Après la découverte de l’agriculture…</a:t>
            </a:r>
          </a:p>
          <a:p>
            <a:r>
              <a:rPr lang="fr-FR" dirty="0" smtClean="0"/>
              <a:t>A partir de - 10 000 ans</a:t>
            </a:r>
            <a:endParaRPr lang="fr-FR" dirty="0"/>
          </a:p>
        </p:txBody>
      </p:sp>
    </p:spTree>
    <p:extLst>
      <p:ext uri="{BB962C8B-B14F-4D97-AF65-F5344CB8AC3E}">
        <p14:creationId xmlns:p14="http://schemas.microsoft.com/office/powerpoint/2010/main" val="35040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sz="half" idx="2"/>
          </p:nvPr>
        </p:nvSpPr>
        <p:spPr/>
        <p:txBody>
          <a:bodyPr>
            <a:normAutofit lnSpcReduction="10000"/>
          </a:bodyPr>
          <a:lstStyle/>
          <a:p>
            <a:r>
              <a:rPr lang="fr-FR" dirty="0" smtClean="0">
                <a:solidFill>
                  <a:schemeClr val="tx1">
                    <a:lumMod val="50000"/>
                    <a:lumOff val="50000"/>
                  </a:schemeClr>
                </a:solidFill>
              </a:rPr>
              <a:t>[ Magellan – Hatier ]</a:t>
            </a:r>
            <a:endParaRPr lang="fr-FR" dirty="0">
              <a:solidFill>
                <a:schemeClr val="tx1">
                  <a:lumMod val="50000"/>
                  <a:lumOff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76672"/>
            <a:ext cx="7520940" cy="5684520"/>
          </a:xfrm>
          <a:prstGeom prst="rect">
            <a:avLst/>
          </a:prstGeom>
        </p:spPr>
      </p:pic>
    </p:spTree>
    <p:extLst>
      <p:ext uri="{BB962C8B-B14F-4D97-AF65-F5344CB8AC3E}">
        <p14:creationId xmlns:p14="http://schemas.microsoft.com/office/powerpoint/2010/main" val="970938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nouvelles occupations : l’artisanat</a:t>
            </a:r>
            <a:endParaRPr lang="fr-FR" dirty="0"/>
          </a:p>
        </p:txBody>
      </p:sp>
      <p:sp>
        <p:nvSpPr>
          <p:cNvPr id="3" name="Espace réservé du texte 2"/>
          <p:cNvSpPr>
            <a:spLocks noGrp="1"/>
          </p:cNvSpPr>
          <p:nvPr>
            <p:ph type="body" sz="half" idx="2"/>
          </p:nvPr>
        </p:nvSpPr>
        <p:spPr/>
        <p:txBody>
          <a:bodyPr>
            <a:normAutofit lnSpcReduction="10000"/>
          </a:bodyPr>
          <a:lstStyle/>
          <a:p>
            <a:endParaRPr lang="fr-FR"/>
          </a:p>
        </p:txBody>
      </p:sp>
      <p:sp>
        <p:nvSpPr>
          <p:cNvPr id="4" name="Titre 1"/>
          <p:cNvSpPr txBox="1">
            <a:spLocks/>
          </p:cNvSpPr>
          <p:nvPr/>
        </p:nvSpPr>
        <p:spPr>
          <a:xfrm>
            <a:off x="215516" y="692696"/>
            <a:ext cx="8712968" cy="566738"/>
          </a:xfrm>
          <a:prstGeom prst="rect">
            <a:avLst/>
          </a:prstGeom>
        </p:spPr>
        <p:txBody>
          <a:bodyPr vert="horz" lIns="91440" tIns="45720" rIns="91440" bIns="45720" rtlCol="0" anchor="b">
            <a:noAutofit/>
          </a:bodyPr>
          <a:lstStyle>
            <a:lvl1pPr algn="ctr" defTabSz="914400" rtl="0" eaLnBrk="1" latinLnBrk="0" hangingPunct="1">
              <a:spcBef>
                <a:spcPct val="0"/>
              </a:spcBef>
              <a:buNone/>
              <a:defRPr sz="3500" b="0" kern="1200">
                <a:solidFill>
                  <a:srgbClr val="C00000"/>
                </a:solidFill>
                <a:latin typeface="Colonna MT" pitchFamily="82" charset="0"/>
                <a:ea typeface="+mj-ea"/>
                <a:cs typeface="+mj-cs"/>
              </a:defRPr>
            </a:lvl1pPr>
          </a:lstStyle>
          <a:p>
            <a:r>
              <a:rPr lang="fr-FR" dirty="0" smtClean="0"/>
              <a:t>le tissage</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262333"/>
            <a:ext cx="4680520" cy="3703904"/>
          </a:xfrm>
          <a:prstGeom prst="rect">
            <a:avLst/>
          </a:prstGeom>
        </p:spPr>
      </p:pic>
      <p:sp>
        <p:nvSpPr>
          <p:cNvPr id="6" name="Rectangle 5"/>
          <p:cNvSpPr/>
          <p:nvPr/>
        </p:nvSpPr>
        <p:spPr>
          <a:xfrm>
            <a:off x="511080" y="5038437"/>
            <a:ext cx="4060920" cy="338554"/>
          </a:xfrm>
          <a:prstGeom prst="rect">
            <a:avLst/>
          </a:prstGeom>
        </p:spPr>
        <p:txBody>
          <a:bodyPr wrap="none">
            <a:spAutoFit/>
          </a:bodyPr>
          <a:lstStyle/>
          <a:p>
            <a:r>
              <a:rPr lang="fr-FR" sz="1600" dirty="0"/>
              <a:t>Métier à tisser au Néolithique (reconstitution) </a:t>
            </a:r>
          </a:p>
        </p:txBody>
      </p:sp>
      <p:sp>
        <p:nvSpPr>
          <p:cNvPr id="7" name="Rectangle 6"/>
          <p:cNvSpPr/>
          <p:nvPr/>
        </p:nvSpPr>
        <p:spPr>
          <a:xfrm>
            <a:off x="5656498" y="4010254"/>
            <a:ext cx="3271986" cy="338554"/>
          </a:xfrm>
          <a:prstGeom prst="rect">
            <a:avLst/>
          </a:prstGeom>
        </p:spPr>
        <p:txBody>
          <a:bodyPr wrap="none">
            <a:spAutoFit/>
          </a:bodyPr>
          <a:lstStyle/>
          <a:p>
            <a:r>
              <a:rPr lang="fr-FR" sz="1600" dirty="0"/>
              <a:t>Peigne à carder, ivoire, 2 600 av. J.-C. </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1259434"/>
            <a:ext cx="2865120" cy="275082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6136" y="4350103"/>
            <a:ext cx="2721104" cy="2060451"/>
          </a:xfrm>
          <a:prstGeom prst="rect">
            <a:avLst/>
          </a:prstGeom>
        </p:spPr>
      </p:pic>
    </p:spTree>
    <p:extLst>
      <p:ext uri="{BB962C8B-B14F-4D97-AF65-F5344CB8AC3E}">
        <p14:creationId xmlns:p14="http://schemas.microsoft.com/office/powerpoint/2010/main" val="2401718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nouvelles occupations : l’artisanat</a:t>
            </a:r>
            <a:endParaRPr lang="fr-FR" dirty="0"/>
          </a:p>
        </p:txBody>
      </p:sp>
      <p:sp>
        <p:nvSpPr>
          <p:cNvPr id="3" name="Espace réservé du texte 2"/>
          <p:cNvSpPr>
            <a:spLocks noGrp="1"/>
          </p:cNvSpPr>
          <p:nvPr>
            <p:ph type="body" sz="half" idx="2"/>
          </p:nvPr>
        </p:nvSpPr>
        <p:spPr/>
        <p:txBody>
          <a:bodyPr>
            <a:normAutofit lnSpcReduction="10000"/>
          </a:bodyPr>
          <a:lstStyle/>
          <a:p>
            <a:endParaRPr lang="fr-FR"/>
          </a:p>
        </p:txBody>
      </p:sp>
      <p:sp>
        <p:nvSpPr>
          <p:cNvPr id="4" name="Titre 1"/>
          <p:cNvSpPr txBox="1">
            <a:spLocks/>
          </p:cNvSpPr>
          <p:nvPr/>
        </p:nvSpPr>
        <p:spPr>
          <a:xfrm>
            <a:off x="215516" y="692696"/>
            <a:ext cx="8712968" cy="566738"/>
          </a:xfrm>
          <a:prstGeom prst="rect">
            <a:avLst/>
          </a:prstGeom>
        </p:spPr>
        <p:txBody>
          <a:bodyPr vert="horz" lIns="91440" tIns="45720" rIns="91440" bIns="45720" rtlCol="0" anchor="b">
            <a:noAutofit/>
          </a:bodyPr>
          <a:lstStyle>
            <a:lvl1pPr algn="ctr" defTabSz="914400" rtl="0" eaLnBrk="1" latinLnBrk="0" hangingPunct="1">
              <a:spcBef>
                <a:spcPct val="0"/>
              </a:spcBef>
              <a:buNone/>
              <a:defRPr sz="3500" b="0" kern="1200">
                <a:solidFill>
                  <a:srgbClr val="C00000"/>
                </a:solidFill>
                <a:latin typeface="Colonna MT" pitchFamily="82" charset="0"/>
                <a:ea typeface="+mj-ea"/>
                <a:cs typeface="+mj-cs"/>
              </a:defRPr>
            </a:lvl1pPr>
          </a:lstStyle>
          <a:p>
            <a:r>
              <a:rPr lang="fr-FR" dirty="0" smtClean="0"/>
              <a:t>Et d’autres fabrications…</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90" y="1207770"/>
            <a:ext cx="2644140" cy="4442460"/>
          </a:xfrm>
          <a:prstGeom prst="rect">
            <a:avLst/>
          </a:prstGeom>
        </p:spPr>
      </p:pic>
      <p:sp>
        <p:nvSpPr>
          <p:cNvPr id="6" name="Rectangle 5"/>
          <p:cNvSpPr/>
          <p:nvPr/>
        </p:nvSpPr>
        <p:spPr>
          <a:xfrm>
            <a:off x="467544" y="5589240"/>
            <a:ext cx="3211520" cy="338554"/>
          </a:xfrm>
          <a:prstGeom prst="rect">
            <a:avLst/>
          </a:prstGeom>
        </p:spPr>
        <p:txBody>
          <a:bodyPr wrap="none">
            <a:spAutoFit/>
          </a:bodyPr>
          <a:lstStyle/>
          <a:p>
            <a:r>
              <a:rPr lang="fr-FR" sz="1600" dirty="0"/>
              <a:t>Panier en osier, 5 000 ans (Espagne) </a:t>
            </a: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535" y="2348880"/>
            <a:ext cx="3299460" cy="2423160"/>
          </a:xfrm>
          <a:prstGeom prst="rect">
            <a:avLst/>
          </a:prstGeom>
        </p:spPr>
      </p:pic>
      <p:sp>
        <p:nvSpPr>
          <p:cNvPr id="8" name="Rectangle 7"/>
          <p:cNvSpPr/>
          <p:nvPr/>
        </p:nvSpPr>
        <p:spPr>
          <a:xfrm>
            <a:off x="5930906" y="4814425"/>
            <a:ext cx="1101776" cy="338554"/>
          </a:xfrm>
          <a:prstGeom prst="rect">
            <a:avLst/>
          </a:prstGeom>
        </p:spPr>
        <p:txBody>
          <a:bodyPr wrap="none">
            <a:spAutoFit/>
          </a:bodyPr>
          <a:lstStyle/>
          <a:p>
            <a:r>
              <a:rPr lang="fr-FR" sz="1600" dirty="0" smtClean="0"/>
              <a:t>la vannerie</a:t>
            </a:r>
            <a:endParaRPr lang="fr-FR" sz="1600" dirty="0"/>
          </a:p>
        </p:txBody>
      </p:sp>
    </p:spTree>
    <p:extLst>
      <p:ext uri="{BB962C8B-B14F-4D97-AF65-F5344CB8AC3E}">
        <p14:creationId xmlns:p14="http://schemas.microsoft.com/office/powerpoint/2010/main" val="2065534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Les premiers villages</a:t>
            </a:r>
            <a:endParaRPr lang="fr-FR" dirty="0"/>
          </a:p>
        </p:txBody>
      </p:sp>
      <p:sp>
        <p:nvSpPr>
          <p:cNvPr id="6" name="Espace réservé du texte 5"/>
          <p:cNvSpPr>
            <a:spLocks noGrp="1"/>
          </p:cNvSpPr>
          <p:nvPr>
            <p:ph type="body" sz="half" idx="2"/>
          </p:nvPr>
        </p:nvSpPr>
        <p:spPr/>
        <p:txBody>
          <a:bodyPr>
            <a:normAutofit lnSpcReduction="10000"/>
          </a:bodyPr>
          <a:lstStyle/>
          <a:p>
            <a:r>
              <a:rPr lang="fr-FR" dirty="0" smtClean="0"/>
              <a:t>Reconstitution du village de </a:t>
            </a:r>
            <a:r>
              <a:rPr lang="fr-FR" dirty="0" err="1" smtClean="0"/>
              <a:t>Cuiry</a:t>
            </a:r>
            <a:r>
              <a:rPr lang="fr-FR" dirty="0" smtClean="0"/>
              <a:t>-Les-</a:t>
            </a:r>
            <a:r>
              <a:rPr lang="fr-FR" dirty="0" err="1" smtClean="0"/>
              <a:t>Chaudardes</a:t>
            </a:r>
            <a:r>
              <a:rPr lang="fr-FR" dirty="0"/>
              <a:t> </a:t>
            </a:r>
            <a:r>
              <a:rPr lang="fr-FR" dirty="0" smtClean="0"/>
              <a:t>(Aisne), vers – 4000 avant J.C.</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8291628" cy="5400600"/>
          </a:xfrm>
          <a:prstGeom prst="rect">
            <a:avLst/>
          </a:prstGeom>
        </p:spPr>
      </p:pic>
    </p:spTree>
    <p:extLst>
      <p:ext uri="{BB962C8B-B14F-4D97-AF65-F5344CB8AC3E}">
        <p14:creationId xmlns:p14="http://schemas.microsoft.com/office/powerpoint/2010/main" val="3655202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premiers villages</a:t>
            </a:r>
            <a:endParaRPr lang="fr-FR" dirty="0"/>
          </a:p>
        </p:txBody>
      </p:sp>
      <p:sp>
        <p:nvSpPr>
          <p:cNvPr id="3" name="Espace réservé du texte 2"/>
          <p:cNvSpPr>
            <a:spLocks noGrp="1"/>
          </p:cNvSpPr>
          <p:nvPr>
            <p:ph type="body" sz="half" idx="2"/>
          </p:nvPr>
        </p:nvSpPr>
        <p:spPr/>
        <p:txBody>
          <a:bodyPr>
            <a:normAutofit lnSpcReduction="10000"/>
          </a:bodyPr>
          <a:lstStyle/>
          <a:p>
            <a:r>
              <a:rPr lang="fr-FR" dirty="0" smtClean="0"/>
              <a:t>Reconstitution d’un des premiers villages </a:t>
            </a:r>
            <a:r>
              <a:rPr lang="fr-FR" dirty="0" smtClean="0">
                <a:solidFill>
                  <a:schemeClr val="tx1">
                    <a:lumMod val="50000"/>
                    <a:lumOff val="50000"/>
                  </a:schemeClr>
                </a:solidFill>
              </a:rPr>
              <a:t>[ Magellan – Hatier ]</a:t>
            </a:r>
            <a:endParaRPr lang="fr-FR" dirty="0">
              <a:solidFill>
                <a:schemeClr val="tx1">
                  <a:lumMod val="50000"/>
                  <a:lumOff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070" y="788670"/>
            <a:ext cx="7591890" cy="5520650"/>
          </a:xfrm>
          <a:prstGeom prst="rect">
            <a:avLst/>
          </a:prstGeom>
        </p:spPr>
      </p:pic>
    </p:spTree>
    <p:extLst>
      <p:ext uri="{BB962C8B-B14F-4D97-AF65-F5344CB8AC3E}">
        <p14:creationId xmlns:p14="http://schemas.microsoft.com/office/powerpoint/2010/main" val="1246095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premiers villages</a:t>
            </a:r>
            <a:endParaRPr lang="fr-FR" dirty="0"/>
          </a:p>
        </p:txBody>
      </p:sp>
      <p:sp>
        <p:nvSpPr>
          <p:cNvPr id="3" name="Espace réservé du texte 2"/>
          <p:cNvSpPr>
            <a:spLocks noGrp="1"/>
          </p:cNvSpPr>
          <p:nvPr>
            <p:ph type="body" sz="half" idx="2"/>
          </p:nvPr>
        </p:nvSpPr>
        <p:spPr/>
        <p:txBody>
          <a:bodyPr>
            <a:noAutofit/>
          </a:bodyPr>
          <a:lstStyle/>
          <a:p>
            <a:r>
              <a:rPr lang="fr-FR" dirty="0"/>
              <a:t>R</a:t>
            </a:r>
            <a:r>
              <a:rPr lang="fr-FR" dirty="0" smtClean="0"/>
              <a:t>econstitution </a:t>
            </a:r>
            <a:r>
              <a:rPr lang="fr-FR" dirty="0"/>
              <a:t>du village de </a:t>
            </a:r>
            <a:r>
              <a:rPr lang="fr-FR" dirty="0" err="1"/>
              <a:t>Charavines</a:t>
            </a:r>
            <a:r>
              <a:rPr lang="fr-FR" dirty="0"/>
              <a:t>, il y a environ </a:t>
            </a:r>
            <a:r>
              <a:rPr lang="fr-FR" dirty="0" smtClean="0"/>
              <a:t>2 </a:t>
            </a:r>
            <a:r>
              <a:rPr lang="fr-FR" dirty="0"/>
              <a:t>500 ans </a:t>
            </a:r>
            <a:r>
              <a:rPr lang="fr-FR" dirty="0" smtClean="0">
                <a:solidFill>
                  <a:schemeClr val="tx1">
                    <a:lumMod val="50000"/>
                    <a:lumOff val="50000"/>
                  </a:schemeClr>
                </a:solidFill>
              </a:rPr>
              <a:t>[ Rue des Ecoles ]</a:t>
            </a:r>
            <a:endParaRPr lang="fr-FR" dirty="0">
              <a:solidFill>
                <a:schemeClr val="tx1">
                  <a:lumMod val="50000"/>
                  <a:lumOff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620689"/>
            <a:ext cx="8496944" cy="5713848"/>
          </a:xfrm>
          <a:prstGeom prst="rect">
            <a:avLst/>
          </a:prstGeom>
        </p:spPr>
      </p:pic>
    </p:spTree>
    <p:extLst>
      <p:ext uri="{BB962C8B-B14F-4D97-AF65-F5344CB8AC3E}">
        <p14:creationId xmlns:p14="http://schemas.microsoft.com/office/powerpoint/2010/main" val="802197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L’agriculture : culture et élevage</a:t>
            </a:r>
            <a:endParaRPr lang="fr-FR" dirty="0"/>
          </a:p>
        </p:txBody>
      </p:sp>
      <p:sp>
        <p:nvSpPr>
          <p:cNvPr id="3" name="Espace réservé du texte 2"/>
          <p:cNvSpPr>
            <a:spLocks noGrp="1"/>
          </p:cNvSpPr>
          <p:nvPr>
            <p:ph type="body" sz="half" idx="2"/>
          </p:nvPr>
        </p:nvSpPr>
        <p:spPr/>
        <p:txBody>
          <a:bodyPr>
            <a:normAutofit lnSpcReduction="10000"/>
          </a:bodyPr>
          <a:lstStyle/>
          <a:p>
            <a:r>
              <a:rPr lang="fr-FR" dirty="0">
                <a:solidFill>
                  <a:schemeClr val="tx1">
                    <a:lumMod val="50000"/>
                    <a:lumOff val="50000"/>
                  </a:schemeClr>
                </a:solidFill>
              </a:rPr>
              <a:t>[Magellan - Hatier]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19" y="764704"/>
            <a:ext cx="4062905" cy="331236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5" y="2512810"/>
            <a:ext cx="3116503" cy="354356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008" y="764704"/>
            <a:ext cx="2299216" cy="2435406"/>
          </a:xfrm>
          <a:prstGeom prst="rect">
            <a:avLst/>
          </a:prstGeom>
        </p:spPr>
      </p:pic>
      <p:sp>
        <p:nvSpPr>
          <p:cNvPr id="7" name="Rectangle 6"/>
          <p:cNvSpPr/>
          <p:nvPr/>
        </p:nvSpPr>
        <p:spPr>
          <a:xfrm>
            <a:off x="4852090" y="5013175"/>
            <a:ext cx="1024319" cy="276999"/>
          </a:xfrm>
          <a:prstGeom prst="rect">
            <a:avLst/>
          </a:prstGeom>
        </p:spPr>
        <p:txBody>
          <a:bodyPr wrap="none">
            <a:spAutoFit/>
          </a:bodyPr>
          <a:lstStyle/>
          <a:p>
            <a:r>
              <a:rPr lang="fr-FR" sz="1200" dirty="0"/>
              <a:t>Maïs sauvage</a:t>
            </a:r>
          </a:p>
        </p:txBody>
      </p:sp>
      <p:sp>
        <p:nvSpPr>
          <p:cNvPr id="8" name="Rectangle 7"/>
          <p:cNvSpPr/>
          <p:nvPr/>
        </p:nvSpPr>
        <p:spPr>
          <a:xfrm>
            <a:off x="5516046" y="3661573"/>
            <a:ext cx="1008112" cy="830997"/>
          </a:xfrm>
          <a:prstGeom prst="rect">
            <a:avLst/>
          </a:prstGeom>
        </p:spPr>
        <p:txBody>
          <a:bodyPr wrap="square">
            <a:spAutoFit/>
          </a:bodyPr>
          <a:lstStyle/>
          <a:p>
            <a:r>
              <a:rPr lang="fr-FR" sz="1200" dirty="0" smtClean="0"/>
              <a:t>Maïs cultivé</a:t>
            </a:r>
            <a:endParaRPr lang="fr-FR" sz="1200" dirty="0"/>
          </a:p>
          <a:p>
            <a:r>
              <a:rPr lang="fr-FR" sz="1200" dirty="0" smtClean="0"/>
              <a:t>primitif (vers 3400- 2300</a:t>
            </a:r>
            <a:endParaRPr lang="fr-FR" sz="1200" dirty="0"/>
          </a:p>
          <a:p>
            <a:r>
              <a:rPr lang="fr-FR" sz="1200" dirty="0"/>
              <a:t>avant J-C)</a:t>
            </a:r>
          </a:p>
        </p:txBody>
      </p:sp>
      <p:sp>
        <p:nvSpPr>
          <p:cNvPr id="9" name="Rectangle 8"/>
          <p:cNvSpPr/>
          <p:nvPr/>
        </p:nvSpPr>
        <p:spPr>
          <a:xfrm>
            <a:off x="6529378" y="3013501"/>
            <a:ext cx="929935" cy="830997"/>
          </a:xfrm>
          <a:prstGeom prst="rect">
            <a:avLst/>
          </a:prstGeom>
        </p:spPr>
        <p:txBody>
          <a:bodyPr wrap="none">
            <a:spAutoFit/>
          </a:bodyPr>
          <a:lstStyle/>
          <a:p>
            <a:r>
              <a:rPr lang="fr-FR" sz="1200" dirty="0"/>
              <a:t>Maïs</a:t>
            </a:r>
          </a:p>
          <a:p>
            <a:r>
              <a:rPr lang="fr-FR" sz="1200" dirty="0"/>
              <a:t>domestiqué</a:t>
            </a:r>
          </a:p>
          <a:p>
            <a:r>
              <a:rPr lang="fr-FR" sz="1200" dirty="0"/>
              <a:t>(vers 1000</a:t>
            </a:r>
          </a:p>
          <a:p>
            <a:r>
              <a:rPr lang="fr-FR" sz="1200" dirty="0"/>
              <a:t>avant J-C)</a:t>
            </a:r>
          </a:p>
        </p:txBody>
      </p:sp>
      <p:sp>
        <p:nvSpPr>
          <p:cNvPr id="10" name="Rectangle 9"/>
          <p:cNvSpPr/>
          <p:nvPr/>
        </p:nvSpPr>
        <p:spPr>
          <a:xfrm>
            <a:off x="7475449" y="1887314"/>
            <a:ext cx="853119" cy="646331"/>
          </a:xfrm>
          <a:prstGeom prst="rect">
            <a:avLst/>
          </a:prstGeom>
        </p:spPr>
        <p:txBody>
          <a:bodyPr wrap="none">
            <a:spAutoFit/>
          </a:bodyPr>
          <a:lstStyle/>
          <a:p>
            <a:r>
              <a:rPr lang="fr-FR" sz="1200" dirty="0"/>
              <a:t>Maïs</a:t>
            </a:r>
          </a:p>
          <a:p>
            <a:r>
              <a:rPr lang="fr-FR" sz="1200" dirty="0"/>
              <a:t>cultivé au</a:t>
            </a:r>
          </a:p>
          <a:p>
            <a:r>
              <a:rPr lang="fr-FR" sz="1200" dirty="0"/>
              <a:t>XVIe siècle</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268134"/>
            <a:ext cx="3240360" cy="1957986"/>
          </a:xfrm>
          <a:prstGeom prst="rect">
            <a:avLst/>
          </a:prstGeom>
        </p:spPr>
      </p:pic>
      <p:sp>
        <p:nvSpPr>
          <p:cNvPr id="12" name="Rectangle 11"/>
          <p:cNvSpPr/>
          <p:nvPr/>
        </p:nvSpPr>
        <p:spPr>
          <a:xfrm>
            <a:off x="251520" y="6165304"/>
            <a:ext cx="4932040" cy="338554"/>
          </a:xfrm>
          <a:prstGeom prst="rect">
            <a:avLst/>
          </a:prstGeom>
        </p:spPr>
        <p:txBody>
          <a:bodyPr wrap="square">
            <a:spAutoFit/>
          </a:bodyPr>
          <a:lstStyle/>
          <a:p>
            <a:r>
              <a:rPr lang="fr-FR" sz="1600" dirty="0"/>
              <a:t>Meule en pierre découverte dans le Finistère, 6 000 ans </a:t>
            </a:r>
          </a:p>
        </p:txBody>
      </p:sp>
    </p:spTree>
    <p:extLst>
      <p:ext uri="{BB962C8B-B14F-4D97-AF65-F5344CB8AC3E}">
        <p14:creationId xmlns:p14="http://schemas.microsoft.com/office/powerpoint/2010/main" val="1858297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nouveaux outils</a:t>
            </a:r>
            <a:endParaRPr lang="fr-FR" dirty="0"/>
          </a:p>
        </p:txBody>
      </p:sp>
      <p:sp>
        <p:nvSpPr>
          <p:cNvPr id="3" name="Espace réservé du texte 2"/>
          <p:cNvSpPr>
            <a:spLocks noGrp="1"/>
          </p:cNvSpPr>
          <p:nvPr>
            <p:ph type="body" sz="half" idx="2"/>
          </p:nvPr>
        </p:nvSpPr>
        <p:spPr/>
        <p:txBody>
          <a:bodyPr>
            <a:normAutofit lnSpcReduction="10000"/>
          </a:bodyPr>
          <a:lstStyle/>
          <a:p>
            <a:r>
              <a:rPr lang="fr-FR" dirty="0" smtClean="0">
                <a:solidFill>
                  <a:schemeClr val="tx1">
                    <a:lumMod val="50000"/>
                    <a:lumOff val="50000"/>
                  </a:schemeClr>
                </a:solidFill>
              </a:rPr>
              <a:t>[ Rue des Ecoles ]</a:t>
            </a:r>
            <a:endParaRPr lang="fr-FR" dirty="0">
              <a:solidFill>
                <a:schemeClr val="tx1">
                  <a:lumMod val="50000"/>
                  <a:lumOff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039266"/>
            <a:ext cx="8496944" cy="3605460"/>
          </a:xfrm>
          <a:prstGeom prst="rect">
            <a:avLst/>
          </a:prstGeom>
        </p:spPr>
      </p:pic>
      <p:sp>
        <p:nvSpPr>
          <p:cNvPr id="5" name="Rectangle 4"/>
          <p:cNvSpPr/>
          <p:nvPr/>
        </p:nvSpPr>
        <p:spPr>
          <a:xfrm>
            <a:off x="395536" y="4725144"/>
            <a:ext cx="2952328" cy="584775"/>
          </a:xfrm>
          <a:prstGeom prst="rect">
            <a:avLst/>
          </a:prstGeom>
        </p:spPr>
        <p:txBody>
          <a:bodyPr wrap="square">
            <a:spAutoFit/>
          </a:bodyPr>
          <a:lstStyle/>
          <a:p>
            <a:r>
              <a:rPr lang="fr-FR" sz="1600" dirty="0" smtClean="0"/>
              <a:t>hache en silex et en bois pour couper le bois (-2 000)</a:t>
            </a:r>
            <a:endParaRPr lang="fr-FR" sz="1600" dirty="0"/>
          </a:p>
        </p:txBody>
      </p:sp>
      <p:sp>
        <p:nvSpPr>
          <p:cNvPr id="6" name="Rectangle 5"/>
          <p:cNvSpPr/>
          <p:nvPr/>
        </p:nvSpPr>
        <p:spPr>
          <a:xfrm>
            <a:off x="3383402" y="4730698"/>
            <a:ext cx="3204822" cy="584775"/>
          </a:xfrm>
          <a:prstGeom prst="rect">
            <a:avLst/>
          </a:prstGeom>
        </p:spPr>
        <p:txBody>
          <a:bodyPr wrap="square">
            <a:spAutoFit/>
          </a:bodyPr>
          <a:lstStyle/>
          <a:p>
            <a:r>
              <a:rPr lang="fr-FR" sz="1600" dirty="0" smtClean="0"/>
              <a:t>meule de pierre et son broyeur pour moudre les céréales (-4 000)</a:t>
            </a:r>
            <a:endParaRPr lang="fr-FR" sz="1600" dirty="0"/>
          </a:p>
        </p:txBody>
      </p:sp>
      <p:sp>
        <p:nvSpPr>
          <p:cNvPr id="7" name="Rectangle 6"/>
          <p:cNvSpPr/>
          <p:nvPr/>
        </p:nvSpPr>
        <p:spPr>
          <a:xfrm>
            <a:off x="6661206" y="4715626"/>
            <a:ext cx="2231274" cy="584775"/>
          </a:xfrm>
          <a:prstGeom prst="rect">
            <a:avLst/>
          </a:prstGeom>
        </p:spPr>
        <p:txBody>
          <a:bodyPr wrap="square">
            <a:spAutoFit/>
          </a:bodyPr>
          <a:lstStyle/>
          <a:p>
            <a:r>
              <a:rPr lang="fr-FR" sz="1600" dirty="0" smtClean="0"/>
              <a:t>aiguille en os pour coudre</a:t>
            </a:r>
            <a:endParaRPr lang="fr-FR" sz="1600" dirty="0"/>
          </a:p>
        </p:txBody>
      </p:sp>
    </p:spTree>
    <p:extLst>
      <p:ext uri="{BB962C8B-B14F-4D97-AF65-F5344CB8AC3E}">
        <p14:creationId xmlns:p14="http://schemas.microsoft.com/office/powerpoint/2010/main" val="2241586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nouveaux outils</a:t>
            </a:r>
            <a:endParaRPr lang="fr-FR" dirty="0"/>
          </a:p>
        </p:txBody>
      </p:sp>
      <p:sp>
        <p:nvSpPr>
          <p:cNvPr id="3" name="Espace réservé du texte 2"/>
          <p:cNvSpPr>
            <a:spLocks noGrp="1"/>
          </p:cNvSpPr>
          <p:nvPr>
            <p:ph type="body" sz="half" idx="2"/>
          </p:nvPr>
        </p:nvSpPr>
        <p:spPr/>
        <p:txBody>
          <a:bodyPr>
            <a:normAutofit lnSpcReduction="10000"/>
          </a:bodyPr>
          <a:lstStyle/>
          <a:p>
            <a:r>
              <a:rPr lang="fr-FR" dirty="0" smtClean="0">
                <a:solidFill>
                  <a:schemeClr val="tx1">
                    <a:lumMod val="50000"/>
                    <a:lumOff val="50000"/>
                  </a:schemeClr>
                </a:solidFill>
              </a:rPr>
              <a:t>[ Magellan – Hatier ]</a:t>
            </a:r>
            <a:endParaRPr lang="fr-FR" dirty="0">
              <a:solidFill>
                <a:schemeClr val="tx1">
                  <a:lumMod val="50000"/>
                  <a:lumOff val="50000"/>
                </a:schemeClr>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92696"/>
            <a:ext cx="4960620" cy="2887980"/>
          </a:xfrm>
          <a:prstGeom prst="rect">
            <a:avLst/>
          </a:prstGeom>
        </p:spPr>
      </p:pic>
      <p:sp>
        <p:nvSpPr>
          <p:cNvPr id="5" name="Rectangle 4"/>
          <p:cNvSpPr/>
          <p:nvPr/>
        </p:nvSpPr>
        <p:spPr>
          <a:xfrm>
            <a:off x="323528" y="3580676"/>
            <a:ext cx="4572000" cy="584775"/>
          </a:xfrm>
          <a:prstGeom prst="rect">
            <a:avLst/>
          </a:prstGeom>
        </p:spPr>
        <p:txBody>
          <a:bodyPr>
            <a:spAutoFit/>
          </a:bodyPr>
          <a:lstStyle/>
          <a:p>
            <a:r>
              <a:rPr lang="fr-FR" sz="1600" dirty="0"/>
              <a:t>Hache en pierre polie, manche en bois de cerf, vieux de 5 000 ans (Somme)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977" y="2136686"/>
            <a:ext cx="3192780" cy="2484120"/>
          </a:xfrm>
          <a:prstGeom prst="rect">
            <a:avLst/>
          </a:prstGeom>
        </p:spPr>
      </p:pic>
      <p:sp>
        <p:nvSpPr>
          <p:cNvPr id="7" name="Rectangle 6"/>
          <p:cNvSpPr/>
          <p:nvPr/>
        </p:nvSpPr>
        <p:spPr>
          <a:xfrm>
            <a:off x="5421976" y="4869160"/>
            <a:ext cx="3433991" cy="584775"/>
          </a:xfrm>
          <a:prstGeom prst="rect">
            <a:avLst/>
          </a:prstGeom>
        </p:spPr>
        <p:txBody>
          <a:bodyPr wrap="square">
            <a:spAutoFit/>
          </a:bodyPr>
          <a:lstStyle/>
          <a:p>
            <a:r>
              <a:rPr lang="fr-FR" sz="1600" dirty="0" smtClean="0"/>
              <a:t>D’après un polissoir </a:t>
            </a:r>
            <a:r>
              <a:rPr lang="fr-FR" sz="1600" dirty="0"/>
              <a:t>en pierre, vieux de 4 000 ans (Dordogne) </a:t>
            </a:r>
          </a:p>
        </p:txBody>
      </p:sp>
    </p:spTree>
    <p:extLst>
      <p:ext uri="{BB962C8B-B14F-4D97-AF65-F5344CB8AC3E}">
        <p14:creationId xmlns:p14="http://schemas.microsoft.com/office/powerpoint/2010/main" val="2960388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nouvelles occupations : l’artisanat</a:t>
            </a:r>
            <a:endParaRPr lang="fr-FR" dirty="0"/>
          </a:p>
        </p:txBody>
      </p:sp>
      <p:sp>
        <p:nvSpPr>
          <p:cNvPr id="3" name="Espace réservé du texte 2"/>
          <p:cNvSpPr>
            <a:spLocks noGrp="1"/>
          </p:cNvSpPr>
          <p:nvPr>
            <p:ph type="body" sz="half" idx="2"/>
          </p:nvPr>
        </p:nvSpPr>
        <p:spPr/>
        <p:txBody>
          <a:bodyPr>
            <a:normAutofit lnSpcReduction="10000"/>
          </a:bodyPr>
          <a:lstStyle/>
          <a:p>
            <a:endParaRPr lang="fr-FR"/>
          </a:p>
        </p:txBody>
      </p:sp>
      <p:sp>
        <p:nvSpPr>
          <p:cNvPr id="4" name="Titre 1"/>
          <p:cNvSpPr txBox="1">
            <a:spLocks/>
          </p:cNvSpPr>
          <p:nvPr/>
        </p:nvSpPr>
        <p:spPr>
          <a:xfrm>
            <a:off x="215516" y="692696"/>
            <a:ext cx="8712968" cy="566738"/>
          </a:xfrm>
          <a:prstGeom prst="rect">
            <a:avLst/>
          </a:prstGeom>
        </p:spPr>
        <p:txBody>
          <a:bodyPr vert="horz" lIns="91440" tIns="45720" rIns="91440" bIns="45720" rtlCol="0" anchor="b">
            <a:noAutofit/>
          </a:bodyPr>
          <a:lstStyle>
            <a:lvl1pPr algn="ctr" defTabSz="914400" rtl="0" eaLnBrk="1" latinLnBrk="0" hangingPunct="1">
              <a:spcBef>
                <a:spcPct val="0"/>
              </a:spcBef>
              <a:buNone/>
              <a:defRPr sz="3500" b="0" kern="1200">
                <a:solidFill>
                  <a:srgbClr val="C00000"/>
                </a:solidFill>
                <a:latin typeface="Colonna MT" pitchFamily="82" charset="0"/>
                <a:ea typeface="+mj-ea"/>
                <a:cs typeface="+mj-cs"/>
              </a:defRPr>
            </a:lvl1pPr>
          </a:lstStyle>
          <a:p>
            <a:r>
              <a:rPr lang="fr-FR" dirty="0" smtClean="0"/>
              <a:t>La poterie</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390" y="1008649"/>
            <a:ext cx="1728192" cy="5282594"/>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6460" y="1259434"/>
            <a:ext cx="2788920" cy="3413760"/>
          </a:xfrm>
          <a:prstGeom prst="rect">
            <a:avLst/>
          </a:prstGeom>
        </p:spPr>
      </p:pic>
      <p:sp>
        <p:nvSpPr>
          <p:cNvPr id="7" name="Rectangle 6"/>
          <p:cNvSpPr/>
          <p:nvPr/>
        </p:nvSpPr>
        <p:spPr>
          <a:xfrm>
            <a:off x="6569968" y="4869160"/>
            <a:ext cx="2286000" cy="584775"/>
          </a:xfrm>
          <a:prstGeom prst="rect">
            <a:avLst/>
          </a:prstGeom>
        </p:spPr>
        <p:txBody>
          <a:bodyPr wrap="square">
            <a:spAutoFit/>
          </a:bodyPr>
          <a:lstStyle/>
          <a:p>
            <a:r>
              <a:rPr lang="fr-FR" sz="1600" dirty="0"/>
              <a:t>Vase en terre cuite, </a:t>
            </a:r>
          </a:p>
          <a:p>
            <a:r>
              <a:rPr lang="fr-FR" sz="1600" dirty="0"/>
              <a:t>6 000 ans (Espagne)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00" y="3672820"/>
            <a:ext cx="3337560" cy="2392680"/>
          </a:xfrm>
          <a:prstGeom prst="rect">
            <a:avLst/>
          </a:prstGeom>
        </p:spPr>
      </p:pic>
      <p:sp>
        <p:nvSpPr>
          <p:cNvPr id="9" name="Rectangle 8"/>
          <p:cNvSpPr/>
          <p:nvPr/>
        </p:nvSpPr>
        <p:spPr>
          <a:xfrm>
            <a:off x="2375582" y="1484784"/>
            <a:ext cx="2286000" cy="584775"/>
          </a:xfrm>
          <a:prstGeom prst="rect">
            <a:avLst/>
          </a:prstGeom>
        </p:spPr>
        <p:txBody>
          <a:bodyPr wrap="square">
            <a:spAutoFit/>
          </a:bodyPr>
          <a:lstStyle/>
          <a:p>
            <a:r>
              <a:rPr lang="fr-FR" sz="1600" dirty="0" smtClean="0"/>
              <a:t> Les étapes de fabrication d’une poterie.</a:t>
            </a:r>
            <a:endParaRPr lang="fr-FR" sz="1600" dirty="0"/>
          </a:p>
        </p:txBody>
      </p:sp>
      <p:cxnSp>
        <p:nvCxnSpPr>
          <p:cNvPr id="11" name="Connecteur droit avec flèche 10"/>
          <p:cNvCxnSpPr/>
          <p:nvPr/>
        </p:nvCxnSpPr>
        <p:spPr>
          <a:xfrm flipH="1">
            <a:off x="2123728" y="1700808"/>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129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 nouvelles occupations : l’artisanat</a:t>
            </a:r>
            <a:endParaRPr lang="fr-FR" dirty="0"/>
          </a:p>
        </p:txBody>
      </p:sp>
      <p:sp>
        <p:nvSpPr>
          <p:cNvPr id="3" name="Espace réservé du texte 2"/>
          <p:cNvSpPr>
            <a:spLocks noGrp="1"/>
          </p:cNvSpPr>
          <p:nvPr>
            <p:ph type="body" sz="half" idx="2"/>
          </p:nvPr>
        </p:nvSpPr>
        <p:spPr/>
        <p:txBody>
          <a:bodyPr>
            <a:normAutofit lnSpcReduction="10000"/>
          </a:bodyPr>
          <a:lstStyle/>
          <a:p>
            <a:endParaRPr lang="fr-FR"/>
          </a:p>
        </p:txBody>
      </p:sp>
      <p:sp>
        <p:nvSpPr>
          <p:cNvPr id="4" name="Titre 1"/>
          <p:cNvSpPr txBox="1">
            <a:spLocks/>
          </p:cNvSpPr>
          <p:nvPr/>
        </p:nvSpPr>
        <p:spPr>
          <a:xfrm>
            <a:off x="215516" y="692696"/>
            <a:ext cx="8712968" cy="566738"/>
          </a:xfrm>
          <a:prstGeom prst="rect">
            <a:avLst/>
          </a:prstGeom>
        </p:spPr>
        <p:txBody>
          <a:bodyPr vert="horz" lIns="91440" tIns="45720" rIns="91440" bIns="45720" rtlCol="0" anchor="b">
            <a:noAutofit/>
          </a:bodyPr>
          <a:lstStyle>
            <a:lvl1pPr algn="ctr" defTabSz="914400" rtl="0" eaLnBrk="1" latinLnBrk="0" hangingPunct="1">
              <a:spcBef>
                <a:spcPct val="0"/>
              </a:spcBef>
              <a:buNone/>
              <a:defRPr sz="3500" b="0" kern="1200">
                <a:solidFill>
                  <a:srgbClr val="C00000"/>
                </a:solidFill>
                <a:latin typeface="Colonna MT" pitchFamily="82" charset="0"/>
                <a:ea typeface="+mj-ea"/>
                <a:cs typeface="+mj-cs"/>
              </a:defRPr>
            </a:lvl1pPr>
          </a:lstStyle>
          <a:p>
            <a:r>
              <a:rPr lang="fr-FR" dirty="0" smtClean="0"/>
              <a:t>La métallurgie</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206" y="1340768"/>
            <a:ext cx="3467113" cy="4968552"/>
          </a:xfrm>
          <a:prstGeom prst="rect">
            <a:avLst/>
          </a:prstGeom>
        </p:spPr>
      </p:pic>
      <p:sp>
        <p:nvSpPr>
          <p:cNvPr id="7" name="Rectangle 6"/>
          <p:cNvSpPr/>
          <p:nvPr/>
        </p:nvSpPr>
        <p:spPr>
          <a:xfrm>
            <a:off x="4108877" y="5753106"/>
            <a:ext cx="2286000" cy="338554"/>
          </a:xfrm>
          <a:prstGeom prst="rect">
            <a:avLst/>
          </a:prstGeom>
        </p:spPr>
        <p:txBody>
          <a:bodyPr wrap="square">
            <a:spAutoFit/>
          </a:bodyPr>
          <a:lstStyle/>
          <a:p>
            <a:r>
              <a:rPr lang="fr-FR" sz="1600" dirty="0" smtClean="0"/>
              <a:t> Le travail des métaux</a:t>
            </a:r>
            <a:endParaRPr lang="fr-FR" sz="1600" dirty="0"/>
          </a:p>
        </p:txBody>
      </p:sp>
      <p:cxnSp>
        <p:nvCxnSpPr>
          <p:cNvPr id="8" name="Connecteur droit avec flèche 7"/>
          <p:cNvCxnSpPr/>
          <p:nvPr/>
        </p:nvCxnSpPr>
        <p:spPr>
          <a:xfrm flipH="1">
            <a:off x="3826024" y="5922383"/>
            <a:ext cx="36004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923928" y="1340768"/>
            <a:ext cx="5004556" cy="3970318"/>
          </a:xfrm>
          <a:prstGeom prst="rect">
            <a:avLst/>
          </a:prstGeom>
        </p:spPr>
        <p:txBody>
          <a:bodyPr wrap="square">
            <a:spAutoFit/>
          </a:bodyPr>
          <a:lstStyle/>
          <a:p>
            <a:pPr algn="just"/>
            <a:r>
              <a:rPr lang="fr-FR" dirty="0"/>
              <a:t>Les forgerons façonnaient un modèle dans la cire puis l’enveloppaient de terre pour former un </a:t>
            </a:r>
            <a:r>
              <a:rPr lang="fr-FR" dirty="0" smtClean="0"/>
              <a:t>moule.</a:t>
            </a:r>
          </a:p>
          <a:p>
            <a:pPr algn="just"/>
            <a:r>
              <a:rPr lang="fr-FR" dirty="0" smtClean="0"/>
              <a:t>Ils </a:t>
            </a:r>
            <a:r>
              <a:rPr lang="fr-FR" dirty="0"/>
              <a:t>chauffaient le métal dans un four en terre jusqu’à ce qu’il fonde et s’écoule hors du four. Ils versaient alors le métal fondu dans le moule, faisant ainsi fondre et ressortir la </a:t>
            </a:r>
            <a:r>
              <a:rPr lang="fr-FR" dirty="0" smtClean="0"/>
              <a:t>cire.</a:t>
            </a:r>
          </a:p>
          <a:p>
            <a:pPr algn="just"/>
            <a:r>
              <a:rPr lang="fr-FR" dirty="0" smtClean="0"/>
              <a:t>Lorsque </a:t>
            </a:r>
            <a:r>
              <a:rPr lang="fr-FR" dirty="0"/>
              <a:t>le métal était refroidi, ils cassaient le moule et sortaient l’objet qu’ils polissaient pour le rendre </a:t>
            </a:r>
            <a:r>
              <a:rPr lang="fr-FR" dirty="0" smtClean="0"/>
              <a:t>lisse.</a:t>
            </a:r>
          </a:p>
          <a:p>
            <a:pPr algn="just"/>
            <a:endParaRPr lang="fr-FR" dirty="0"/>
          </a:p>
          <a:p>
            <a:pPr algn="just"/>
            <a:r>
              <a:rPr lang="fr-FR" dirty="0" smtClean="0"/>
              <a:t>Les </a:t>
            </a:r>
            <a:r>
              <a:rPr lang="fr-FR" dirty="0"/>
              <a:t>objets en métal sont plus solides que les outils en pierre qui peuvent se casser. Ils peuvent également être réparés et décorés. </a:t>
            </a:r>
          </a:p>
        </p:txBody>
      </p:sp>
    </p:spTree>
    <p:extLst>
      <p:ext uri="{BB962C8B-B14F-4D97-AF65-F5344CB8AC3E}">
        <p14:creationId xmlns:p14="http://schemas.microsoft.com/office/powerpoint/2010/main" val="3999144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382</Words>
  <Application>Microsoft Office PowerPoint</Application>
  <PresentationFormat>Affichage à l'écran (4:3)</PresentationFormat>
  <Paragraphs>54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Le néolithique</vt:lpstr>
      <vt:lpstr>Les premiers villages</vt:lpstr>
      <vt:lpstr>Les premiers villages</vt:lpstr>
      <vt:lpstr>Les premiers villages</vt:lpstr>
      <vt:lpstr>L’agriculture : culture et élevage</vt:lpstr>
      <vt:lpstr>De nouveaux outils</vt:lpstr>
      <vt:lpstr>De nouveaux outils</vt:lpstr>
      <vt:lpstr>De nouvelles occupations : l’artisanat</vt:lpstr>
      <vt:lpstr>De nouvelles occupations : l’artisanat</vt:lpstr>
      <vt:lpstr>Présentation PowerPoint</vt:lpstr>
      <vt:lpstr>De nouvelles occupations : l’artisanat</vt:lpstr>
      <vt:lpstr>De nouvelles occupations : l’artisanat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néolithique</dc:title>
  <dc:creator>Enge</dc:creator>
  <cp:lastModifiedBy>Enge</cp:lastModifiedBy>
  <cp:revision>12</cp:revision>
  <dcterms:created xsi:type="dcterms:W3CDTF">2012-02-16T19:17:40Z</dcterms:created>
  <dcterms:modified xsi:type="dcterms:W3CDTF">2012-02-16T20:25:00Z</dcterms:modified>
</cp:coreProperties>
</file>