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B63F4-0593-4770-9394-63063B363E67}" type="datetimeFigureOut">
              <a:rPr lang="fr-FR" smtClean="0"/>
              <a:t>30/03/2010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CE348-5071-4A90-A685-57263CF39A6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CE348-5071-4A90-A685-57263CF39A6D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CE348-5071-4A90-A685-57263CF39A6D}" type="slidenum">
              <a:rPr lang="fr-FR" smtClean="0"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CE348-5071-4A90-A685-57263CF39A6D}" type="slidenum">
              <a:rPr lang="fr-FR" smtClean="0"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CE348-5071-4A90-A685-57263CF39A6D}" type="slidenum">
              <a:rPr lang="fr-FR" smtClean="0"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CE348-5071-4A90-A685-57263CF39A6D}" type="slidenum">
              <a:rPr lang="fr-FR" smtClean="0"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CE348-5071-4A90-A685-57263CF39A6D}" type="slidenum">
              <a:rPr lang="fr-FR" smtClean="0"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CE348-5071-4A90-A685-57263CF39A6D}" type="slidenum">
              <a:rPr lang="fr-FR" smtClean="0"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CE348-5071-4A90-A685-57263CF39A6D}" type="slidenum">
              <a:rPr lang="fr-FR" smtClean="0"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CE348-5071-4A90-A685-57263CF39A6D}" type="slidenum">
              <a:rPr lang="fr-FR" smtClean="0"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CE348-5071-4A90-A685-57263CF39A6D}" type="slidenum">
              <a:rPr lang="fr-FR" smtClean="0"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CE348-5071-4A90-A685-57263CF39A6D}" type="slidenum">
              <a:rPr lang="fr-FR" smtClean="0"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CE348-5071-4A90-A685-57263CF39A6D}" type="slidenum">
              <a:rPr lang="fr-FR" smtClean="0"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CE348-5071-4A90-A685-57263CF39A6D}" type="slidenum">
              <a:rPr lang="fr-FR" smtClean="0"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CE348-5071-4A90-A685-57263CF39A6D}" type="slidenum">
              <a:rPr lang="fr-FR" smtClean="0"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CE348-5071-4A90-A685-57263CF39A6D}" type="slidenum">
              <a:rPr lang="fr-FR" smtClean="0"/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CE348-5071-4A90-A685-57263CF39A6D}" type="slidenum">
              <a:rPr lang="fr-FR" smtClean="0"/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CE348-5071-4A90-A685-57263CF39A6D}" type="slidenum">
              <a:rPr lang="fr-FR" smtClean="0"/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CE348-5071-4A90-A685-57263CF39A6D}" type="slidenum">
              <a:rPr lang="fr-FR" smtClean="0"/>
              <a:t>25</a:t>
            </a:fld>
            <a:endParaRPr 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CE348-5071-4A90-A685-57263CF39A6D}" type="slidenum">
              <a:rPr lang="fr-FR" smtClean="0"/>
              <a:t>26</a:t>
            </a:fld>
            <a:endParaRPr lang="fr-F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CE348-5071-4A90-A685-57263CF39A6D}" type="slidenum">
              <a:rPr lang="fr-FR" smtClean="0"/>
              <a:t>27</a:t>
            </a:fld>
            <a:endParaRPr lang="fr-F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CE348-5071-4A90-A685-57263CF39A6D}" type="slidenum">
              <a:rPr lang="fr-FR" smtClean="0"/>
              <a:t>28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CE348-5071-4A90-A685-57263CF39A6D}" type="slidenum">
              <a:rPr lang="fr-FR" smtClean="0"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CE348-5071-4A90-A685-57263CF39A6D}" type="slidenum">
              <a:rPr lang="fr-FR" smtClean="0"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CE348-5071-4A90-A685-57263CF39A6D}" type="slidenum">
              <a:rPr lang="fr-FR" smtClean="0"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CE348-5071-4A90-A685-57263CF39A6D}" type="slidenum">
              <a:rPr lang="fr-FR" smtClean="0"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CE348-5071-4A90-A685-57263CF39A6D}" type="slidenum">
              <a:rPr lang="fr-FR" smtClean="0"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CE348-5071-4A90-A685-57263CF39A6D}" type="slidenum">
              <a:rPr lang="fr-FR" smtClean="0"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CE348-5071-4A90-A685-57263CF39A6D}" type="slidenum">
              <a:rPr lang="fr-FR" smtClean="0"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577BA-3618-4F56-A112-BFAA02D543DF}" type="datetimeFigureOut">
              <a:rPr lang="fr-FR" smtClean="0"/>
              <a:pPr/>
              <a:t>30/03/2010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0B98-5A0F-4838-9DBC-58EE0AC4D33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577BA-3618-4F56-A112-BFAA02D543DF}" type="datetimeFigureOut">
              <a:rPr lang="fr-FR" smtClean="0"/>
              <a:pPr/>
              <a:t>30/03/2010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0B98-5A0F-4838-9DBC-58EE0AC4D33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577BA-3618-4F56-A112-BFAA02D543DF}" type="datetimeFigureOut">
              <a:rPr lang="fr-FR" smtClean="0"/>
              <a:pPr/>
              <a:t>30/03/2010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0B98-5A0F-4838-9DBC-58EE0AC4D33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577BA-3618-4F56-A112-BFAA02D543DF}" type="datetimeFigureOut">
              <a:rPr lang="fr-FR" smtClean="0"/>
              <a:pPr/>
              <a:t>30/03/2010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0B98-5A0F-4838-9DBC-58EE0AC4D33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577BA-3618-4F56-A112-BFAA02D543DF}" type="datetimeFigureOut">
              <a:rPr lang="fr-FR" smtClean="0"/>
              <a:pPr/>
              <a:t>30/03/2010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0B98-5A0F-4838-9DBC-58EE0AC4D33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577BA-3618-4F56-A112-BFAA02D543DF}" type="datetimeFigureOut">
              <a:rPr lang="fr-FR" smtClean="0"/>
              <a:pPr/>
              <a:t>30/03/2010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0B98-5A0F-4838-9DBC-58EE0AC4D33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577BA-3618-4F56-A112-BFAA02D543DF}" type="datetimeFigureOut">
              <a:rPr lang="fr-FR" smtClean="0"/>
              <a:pPr/>
              <a:t>30/03/2010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0B98-5A0F-4838-9DBC-58EE0AC4D33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577BA-3618-4F56-A112-BFAA02D543DF}" type="datetimeFigureOut">
              <a:rPr lang="fr-FR" smtClean="0"/>
              <a:pPr/>
              <a:t>30/03/2010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0B98-5A0F-4838-9DBC-58EE0AC4D33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577BA-3618-4F56-A112-BFAA02D543DF}" type="datetimeFigureOut">
              <a:rPr lang="fr-FR" smtClean="0"/>
              <a:pPr/>
              <a:t>30/03/2010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0B98-5A0F-4838-9DBC-58EE0AC4D33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577BA-3618-4F56-A112-BFAA02D543DF}" type="datetimeFigureOut">
              <a:rPr lang="fr-FR" smtClean="0"/>
              <a:pPr/>
              <a:t>30/03/2010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0B98-5A0F-4838-9DBC-58EE0AC4D33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577BA-3618-4F56-A112-BFAA02D543DF}" type="datetimeFigureOut">
              <a:rPr lang="fr-FR" smtClean="0"/>
              <a:pPr/>
              <a:t>30/03/2010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0B98-5A0F-4838-9DBC-58EE0AC4D33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577BA-3618-4F56-A112-BFAA02D543DF}" type="datetimeFigureOut">
              <a:rPr lang="fr-FR" smtClean="0"/>
              <a:pPr/>
              <a:t>30/03/2010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00B98-5A0F-4838-9DBC-58EE0AC4D33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00034" y="-24"/>
            <a:ext cx="8643966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Les hommes évoluent et deviennent agriculteurs</a:t>
            </a:r>
          </a:p>
          <a:p>
            <a:r>
              <a:rPr lang="fr-FR" sz="1700" dirty="0" smtClean="0"/>
              <a:t>1) Vers quelle époque les hommes ont-ils découvert l’agriculture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00034" y="-24"/>
            <a:ext cx="8643966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Les hommes évoluent et deviennent agriculteurs</a:t>
            </a:r>
          </a:p>
          <a:p>
            <a:r>
              <a:rPr lang="fr-FR" sz="1700" dirty="0" smtClean="0"/>
              <a:t>1) Vers quelle époque les hommes ont-ils découvert l’agriculture ?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Vers -8000 / - 9000 avant Jésus Christ.</a:t>
            </a:r>
          </a:p>
          <a:p>
            <a:endParaRPr lang="fr-FR" sz="2000" dirty="0">
              <a:solidFill>
                <a:srgbClr val="FF0000"/>
              </a:solidFill>
            </a:endParaRPr>
          </a:p>
          <a:p>
            <a:r>
              <a:rPr lang="fr-FR" sz="1700" dirty="0"/>
              <a:t>2) Dans quelle région du monde cela se passait-il ?</a:t>
            </a:r>
          </a:p>
          <a:p>
            <a:r>
              <a:rPr lang="fr-FR" sz="2000" dirty="0">
                <a:solidFill>
                  <a:srgbClr val="FF0000"/>
                </a:solidFill>
              </a:rPr>
              <a:t>Les premières traces d’agriculture ont été retrouvées dans une région du Moyen-Orient, la Mésopotamie.</a:t>
            </a:r>
          </a:p>
          <a:p>
            <a:endParaRPr lang="fr-FR" sz="2000" dirty="0" smtClean="0"/>
          </a:p>
          <a:p>
            <a:r>
              <a:rPr lang="fr-FR" sz="1700" dirty="0"/>
              <a:t>3) Qu’est-ce que l’agriculture ?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- La culture des champs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- L’élevage des animaux</a:t>
            </a:r>
          </a:p>
          <a:p>
            <a:endParaRPr lang="fr-FR" sz="2000" dirty="0" smtClean="0"/>
          </a:p>
          <a:p>
            <a:r>
              <a:rPr lang="fr-FR" sz="1700" dirty="0"/>
              <a:t>4) Que veut dire le mot « sédentaire » ?</a:t>
            </a:r>
          </a:p>
          <a:p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00034" y="-24"/>
            <a:ext cx="864396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Les hommes évoluent et deviennent agriculteurs</a:t>
            </a:r>
          </a:p>
          <a:p>
            <a:r>
              <a:rPr lang="fr-FR" sz="1700" dirty="0" smtClean="0"/>
              <a:t>1) Vers quelle époque les hommes ont-ils découvert l’agriculture ?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Vers -8000 / - 9000 avant Jésus Christ.</a:t>
            </a:r>
          </a:p>
          <a:p>
            <a:endParaRPr lang="fr-FR" sz="2000" dirty="0">
              <a:solidFill>
                <a:srgbClr val="FF0000"/>
              </a:solidFill>
            </a:endParaRPr>
          </a:p>
          <a:p>
            <a:r>
              <a:rPr lang="fr-FR" sz="1700" dirty="0"/>
              <a:t>2) Dans quelle région du monde cela se passait-il ?</a:t>
            </a:r>
          </a:p>
          <a:p>
            <a:r>
              <a:rPr lang="fr-FR" sz="2000" dirty="0">
                <a:solidFill>
                  <a:srgbClr val="FF0000"/>
                </a:solidFill>
              </a:rPr>
              <a:t>Les premières traces d’agriculture ont été retrouvées dans une région du Moyen-Orient, la Mésopotamie.</a:t>
            </a:r>
          </a:p>
          <a:p>
            <a:endParaRPr lang="fr-FR" sz="2000" dirty="0" smtClean="0"/>
          </a:p>
          <a:p>
            <a:r>
              <a:rPr lang="fr-FR" sz="1700" dirty="0"/>
              <a:t>3) Qu’est-ce que l’agriculture ?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- La culture des champs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- L’élevage des animaux</a:t>
            </a:r>
          </a:p>
          <a:p>
            <a:endParaRPr lang="fr-FR" sz="2000" dirty="0" smtClean="0"/>
          </a:p>
          <a:p>
            <a:r>
              <a:rPr lang="fr-FR" sz="1700" dirty="0"/>
              <a:t>4) Que veut dire le mot « sédentaire » ?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Qui ne se déplace plus, qui vit toute l’année au même endroit.</a:t>
            </a:r>
          </a:p>
          <a:p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00034" y="-24"/>
            <a:ext cx="8643966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Les hommes évoluent et deviennent agriculteurs</a:t>
            </a:r>
          </a:p>
          <a:p>
            <a:r>
              <a:rPr lang="fr-FR" sz="1700" dirty="0" smtClean="0"/>
              <a:t>1) Vers quelle époque les hommes ont-ils découvert l’agriculture ?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Vers -8000 / - 9000 avant Jésus Christ.</a:t>
            </a:r>
          </a:p>
          <a:p>
            <a:endParaRPr lang="fr-FR" sz="2000" dirty="0">
              <a:solidFill>
                <a:srgbClr val="FF0000"/>
              </a:solidFill>
            </a:endParaRPr>
          </a:p>
          <a:p>
            <a:r>
              <a:rPr lang="fr-FR" sz="1700" dirty="0"/>
              <a:t>2) Dans quelle région du monde cela se passait-il ?</a:t>
            </a:r>
          </a:p>
          <a:p>
            <a:r>
              <a:rPr lang="fr-FR" sz="2000" dirty="0">
                <a:solidFill>
                  <a:srgbClr val="FF0000"/>
                </a:solidFill>
              </a:rPr>
              <a:t>Les premières traces d’agriculture ont été retrouvées dans une région du Moyen-Orient, la Mésopotamie.</a:t>
            </a:r>
          </a:p>
          <a:p>
            <a:endParaRPr lang="fr-FR" sz="2000" dirty="0" smtClean="0"/>
          </a:p>
          <a:p>
            <a:r>
              <a:rPr lang="fr-FR" sz="1700" dirty="0"/>
              <a:t>3) Qu’est-ce que l’agriculture ?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- La culture des champs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- L’élevage des animaux</a:t>
            </a:r>
          </a:p>
          <a:p>
            <a:endParaRPr lang="fr-FR" sz="2000" dirty="0" smtClean="0"/>
          </a:p>
          <a:p>
            <a:r>
              <a:rPr lang="fr-FR" sz="1700" dirty="0"/>
              <a:t>4) Que veut dire le mot « sédentaire » ?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Qui ne se déplace plus, qui vit toute l’année au même endroit.</a:t>
            </a:r>
          </a:p>
          <a:p>
            <a:endParaRPr lang="fr-FR" sz="2000" dirty="0" smtClean="0"/>
          </a:p>
          <a:p>
            <a:r>
              <a:rPr lang="fr-FR" sz="1700" dirty="0"/>
              <a:t>5) Pourquoi les hommes deviennent-ils sédentaires ?</a:t>
            </a:r>
          </a:p>
          <a:p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00034" y="-24"/>
            <a:ext cx="8643966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Les hommes évoluent et deviennent agriculteurs</a:t>
            </a:r>
          </a:p>
          <a:p>
            <a:r>
              <a:rPr lang="fr-FR" sz="1700" dirty="0" smtClean="0"/>
              <a:t>1) Vers quelle époque les hommes ont-ils découvert l’agriculture ?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Vers -8000 / - 9000 avant Jésus Christ.</a:t>
            </a:r>
          </a:p>
          <a:p>
            <a:endParaRPr lang="fr-FR" sz="2000" dirty="0">
              <a:solidFill>
                <a:srgbClr val="FF0000"/>
              </a:solidFill>
            </a:endParaRPr>
          </a:p>
          <a:p>
            <a:r>
              <a:rPr lang="fr-FR" sz="1700" dirty="0"/>
              <a:t>2) Dans quelle région du monde cela se passait-il ?</a:t>
            </a:r>
          </a:p>
          <a:p>
            <a:r>
              <a:rPr lang="fr-FR" sz="2000" dirty="0">
                <a:solidFill>
                  <a:srgbClr val="FF0000"/>
                </a:solidFill>
              </a:rPr>
              <a:t>Les premières traces d’agriculture ont été retrouvées dans une région du Moyen-Orient, la Mésopotamie.</a:t>
            </a:r>
          </a:p>
          <a:p>
            <a:endParaRPr lang="fr-FR" sz="2000" dirty="0" smtClean="0"/>
          </a:p>
          <a:p>
            <a:r>
              <a:rPr lang="fr-FR" sz="1700" dirty="0"/>
              <a:t>3) Qu’est-ce que l’agriculture ?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- La culture des champs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- L’élevage des animaux</a:t>
            </a:r>
          </a:p>
          <a:p>
            <a:endParaRPr lang="fr-FR" sz="2000" dirty="0" smtClean="0"/>
          </a:p>
          <a:p>
            <a:r>
              <a:rPr lang="fr-FR" sz="1700" dirty="0"/>
              <a:t>4) Que veut dire le mot « sédentaire » ?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Qui ne se déplace plus, qui vit toute l’année au même endroit.</a:t>
            </a:r>
          </a:p>
          <a:p>
            <a:endParaRPr lang="fr-FR" sz="2000" dirty="0" smtClean="0"/>
          </a:p>
          <a:p>
            <a:r>
              <a:rPr lang="fr-FR" sz="1700" dirty="0"/>
              <a:t>5) Pourquoi les hommes deviennent-ils sédentaires ?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Les hommes n’ont plus à se déplacer à la recherche de leur nourriture : céréales, végétaux… sur place , animaux domestiqués en enclos.</a:t>
            </a:r>
          </a:p>
          <a:p>
            <a:r>
              <a:rPr lang="fr-FR" sz="1600" i="1" dirty="0" smtClean="0">
                <a:solidFill>
                  <a:srgbClr val="FF0000"/>
                </a:solidFill>
              </a:rPr>
              <a:t>De plus, les cultures ont besoin qu’on s’en occupe toute l’année. On ne peut pas les laisser. Il est plus difficile de se déplacer avec des troupeaux.</a:t>
            </a:r>
            <a:endParaRPr lang="fr-FR" sz="16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00034" y="-24"/>
            <a:ext cx="8643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Les hommes évoluent et deviennent agriculteurs</a:t>
            </a:r>
          </a:p>
          <a:p>
            <a:r>
              <a:rPr lang="fr-FR" sz="1700" dirty="0" smtClean="0"/>
              <a:t>6) Quels nouveaux objets les hommes apprennent-ils à fabriquer ?</a:t>
            </a:r>
          </a:p>
          <a:p>
            <a:endParaRPr lang="fr-FR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00034" y="-24"/>
            <a:ext cx="8643966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Les hommes évoluent et deviennent agriculteurs</a:t>
            </a:r>
          </a:p>
          <a:p>
            <a:r>
              <a:rPr lang="fr-FR" sz="1700" dirty="0" smtClean="0"/>
              <a:t>6) Quels nouveaux objets les hommes apprennent-ils à fabriquer ?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- faucille,</a:t>
            </a:r>
          </a:p>
          <a:p>
            <a:pPr>
              <a:buFontTx/>
              <a:buChar char="-"/>
            </a:pPr>
            <a:r>
              <a:rPr lang="fr-FR" sz="2000" dirty="0" smtClean="0">
                <a:solidFill>
                  <a:srgbClr val="FF0000"/>
                </a:solidFill>
              </a:rPr>
              <a:t> hache,</a:t>
            </a:r>
          </a:p>
          <a:p>
            <a:pPr>
              <a:buFontTx/>
              <a:buChar char="-"/>
            </a:pPr>
            <a:r>
              <a:rPr lang="fr-FR" sz="2000" dirty="0">
                <a:solidFill>
                  <a:srgbClr val="FF0000"/>
                </a:solidFill>
              </a:rPr>
              <a:t> </a:t>
            </a:r>
            <a:r>
              <a:rPr lang="fr-FR" sz="2000" dirty="0" smtClean="0">
                <a:solidFill>
                  <a:srgbClr val="FF0000"/>
                </a:solidFill>
              </a:rPr>
              <a:t>armes en pierre polie,</a:t>
            </a:r>
          </a:p>
          <a:p>
            <a:pPr>
              <a:buFontTx/>
              <a:buChar char="-"/>
            </a:pPr>
            <a:r>
              <a:rPr lang="fr-FR" sz="2000" dirty="0">
                <a:solidFill>
                  <a:srgbClr val="FF0000"/>
                </a:solidFill>
              </a:rPr>
              <a:t> </a:t>
            </a:r>
            <a:r>
              <a:rPr lang="fr-FR" sz="2000" dirty="0" smtClean="0">
                <a:solidFill>
                  <a:srgbClr val="FF0000"/>
                </a:solidFill>
              </a:rPr>
              <a:t>meule à grains,</a:t>
            </a:r>
          </a:p>
          <a:p>
            <a:pPr>
              <a:buFontTx/>
              <a:buChar char="-"/>
            </a:pPr>
            <a:r>
              <a:rPr lang="fr-FR" sz="2000" dirty="0">
                <a:solidFill>
                  <a:srgbClr val="FF0000"/>
                </a:solidFill>
              </a:rPr>
              <a:t> </a:t>
            </a:r>
            <a:r>
              <a:rPr lang="fr-FR" sz="2000" dirty="0" smtClean="0">
                <a:solidFill>
                  <a:srgbClr val="FF0000"/>
                </a:solidFill>
              </a:rPr>
              <a:t>poteries,</a:t>
            </a:r>
          </a:p>
          <a:p>
            <a:pPr>
              <a:buFontTx/>
              <a:buChar char="-"/>
            </a:pPr>
            <a:r>
              <a:rPr lang="fr-FR" sz="2000" dirty="0" smtClean="0">
                <a:solidFill>
                  <a:srgbClr val="FF0000"/>
                </a:solidFill>
              </a:rPr>
              <a:t> métier à tisser…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00034" y="-24"/>
            <a:ext cx="8643966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Les hommes évoluent et deviennent agriculteurs</a:t>
            </a:r>
          </a:p>
          <a:p>
            <a:r>
              <a:rPr lang="fr-FR" sz="1700" dirty="0" smtClean="0"/>
              <a:t>6) Quels nouveaux objets les hommes apprennent-ils à fabriquer ?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- faucille,</a:t>
            </a:r>
          </a:p>
          <a:p>
            <a:pPr>
              <a:buFontTx/>
              <a:buChar char="-"/>
            </a:pPr>
            <a:r>
              <a:rPr lang="fr-FR" sz="2000" dirty="0" smtClean="0">
                <a:solidFill>
                  <a:srgbClr val="FF0000"/>
                </a:solidFill>
              </a:rPr>
              <a:t> hache,</a:t>
            </a:r>
          </a:p>
          <a:p>
            <a:pPr>
              <a:buFontTx/>
              <a:buChar char="-"/>
            </a:pPr>
            <a:r>
              <a:rPr lang="fr-FR" sz="2000" dirty="0">
                <a:solidFill>
                  <a:srgbClr val="FF0000"/>
                </a:solidFill>
              </a:rPr>
              <a:t> </a:t>
            </a:r>
            <a:r>
              <a:rPr lang="fr-FR" sz="2000" dirty="0" smtClean="0">
                <a:solidFill>
                  <a:srgbClr val="FF0000"/>
                </a:solidFill>
              </a:rPr>
              <a:t>armes en pierre polie,</a:t>
            </a:r>
          </a:p>
          <a:p>
            <a:pPr>
              <a:buFontTx/>
              <a:buChar char="-"/>
            </a:pPr>
            <a:r>
              <a:rPr lang="fr-FR" sz="2000" dirty="0">
                <a:solidFill>
                  <a:srgbClr val="FF0000"/>
                </a:solidFill>
              </a:rPr>
              <a:t> </a:t>
            </a:r>
            <a:r>
              <a:rPr lang="fr-FR" sz="2000" dirty="0" smtClean="0">
                <a:solidFill>
                  <a:srgbClr val="FF0000"/>
                </a:solidFill>
              </a:rPr>
              <a:t>meule à grains,</a:t>
            </a:r>
          </a:p>
          <a:p>
            <a:pPr>
              <a:buFontTx/>
              <a:buChar char="-"/>
            </a:pPr>
            <a:r>
              <a:rPr lang="fr-FR" sz="2000" dirty="0">
                <a:solidFill>
                  <a:srgbClr val="FF0000"/>
                </a:solidFill>
              </a:rPr>
              <a:t> </a:t>
            </a:r>
            <a:r>
              <a:rPr lang="fr-FR" sz="2000" dirty="0" smtClean="0">
                <a:solidFill>
                  <a:srgbClr val="FF0000"/>
                </a:solidFill>
              </a:rPr>
              <a:t>poteries,</a:t>
            </a:r>
          </a:p>
          <a:p>
            <a:pPr>
              <a:buFontTx/>
              <a:buChar char="-"/>
            </a:pPr>
            <a:r>
              <a:rPr lang="fr-FR" sz="2000" dirty="0" smtClean="0">
                <a:solidFill>
                  <a:srgbClr val="FF0000"/>
                </a:solidFill>
              </a:rPr>
              <a:t> métier à tisser…</a:t>
            </a:r>
          </a:p>
          <a:p>
            <a:pPr>
              <a:buFontTx/>
              <a:buChar char="-"/>
            </a:pPr>
            <a:endParaRPr lang="fr-FR" sz="2000" dirty="0">
              <a:solidFill>
                <a:srgbClr val="FF0000"/>
              </a:solidFill>
            </a:endParaRPr>
          </a:p>
          <a:p>
            <a:r>
              <a:rPr lang="fr-FR" sz="1700" dirty="0"/>
              <a:t>7) Pourquoi parle-t-on de pierre polie ?</a:t>
            </a:r>
          </a:p>
          <a:p>
            <a:endParaRPr 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00034" y="-24"/>
            <a:ext cx="864396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Les hommes évoluent et deviennent agriculteurs</a:t>
            </a:r>
          </a:p>
          <a:p>
            <a:r>
              <a:rPr lang="fr-FR" sz="1700" dirty="0" smtClean="0"/>
              <a:t>6) Quels nouveaux objets les hommes apprennent-ils à fabriquer ?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- faucille,</a:t>
            </a:r>
          </a:p>
          <a:p>
            <a:pPr>
              <a:buFontTx/>
              <a:buChar char="-"/>
            </a:pPr>
            <a:r>
              <a:rPr lang="fr-FR" sz="2000" dirty="0" smtClean="0">
                <a:solidFill>
                  <a:srgbClr val="FF0000"/>
                </a:solidFill>
              </a:rPr>
              <a:t> hache,</a:t>
            </a:r>
          </a:p>
          <a:p>
            <a:pPr>
              <a:buFontTx/>
              <a:buChar char="-"/>
            </a:pPr>
            <a:r>
              <a:rPr lang="fr-FR" sz="2000" dirty="0">
                <a:solidFill>
                  <a:srgbClr val="FF0000"/>
                </a:solidFill>
              </a:rPr>
              <a:t> </a:t>
            </a:r>
            <a:r>
              <a:rPr lang="fr-FR" sz="2000" dirty="0" smtClean="0">
                <a:solidFill>
                  <a:srgbClr val="FF0000"/>
                </a:solidFill>
              </a:rPr>
              <a:t>armes en pierre polie,</a:t>
            </a:r>
          </a:p>
          <a:p>
            <a:pPr>
              <a:buFontTx/>
              <a:buChar char="-"/>
            </a:pPr>
            <a:r>
              <a:rPr lang="fr-FR" sz="2000" dirty="0">
                <a:solidFill>
                  <a:srgbClr val="FF0000"/>
                </a:solidFill>
              </a:rPr>
              <a:t> </a:t>
            </a:r>
            <a:r>
              <a:rPr lang="fr-FR" sz="2000" dirty="0" smtClean="0">
                <a:solidFill>
                  <a:srgbClr val="FF0000"/>
                </a:solidFill>
              </a:rPr>
              <a:t>meule à grains,</a:t>
            </a:r>
          </a:p>
          <a:p>
            <a:pPr>
              <a:buFontTx/>
              <a:buChar char="-"/>
            </a:pPr>
            <a:r>
              <a:rPr lang="fr-FR" sz="2000" dirty="0">
                <a:solidFill>
                  <a:srgbClr val="FF0000"/>
                </a:solidFill>
              </a:rPr>
              <a:t> </a:t>
            </a:r>
            <a:r>
              <a:rPr lang="fr-FR" sz="2000" dirty="0" smtClean="0">
                <a:solidFill>
                  <a:srgbClr val="FF0000"/>
                </a:solidFill>
              </a:rPr>
              <a:t>poteries,</a:t>
            </a:r>
          </a:p>
          <a:p>
            <a:pPr>
              <a:buFontTx/>
              <a:buChar char="-"/>
            </a:pPr>
            <a:r>
              <a:rPr lang="fr-FR" sz="2000" dirty="0" smtClean="0">
                <a:solidFill>
                  <a:srgbClr val="FF0000"/>
                </a:solidFill>
              </a:rPr>
              <a:t> métier à tisser…</a:t>
            </a:r>
          </a:p>
          <a:p>
            <a:pPr>
              <a:buFontTx/>
              <a:buChar char="-"/>
            </a:pPr>
            <a:endParaRPr lang="fr-FR" sz="2000" dirty="0">
              <a:solidFill>
                <a:srgbClr val="FF0000"/>
              </a:solidFill>
            </a:endParaRPr>
          </a:p>
          <a:p>
            <a:r>
              <a:rPr lang="fr-FR" sz="1700" dirty="0"/>
              <a:t>7) Pourquoi parle-t-on de pierre polie ?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Les armes et les outils sont toujours fabriqués en silex, mais les hommes ont appris à le polir. La tranche du silex est mieux aiguisée, les outils sont plus tranchants. On parle donc « d’âge de la pierre polie 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00034" y="-24"/>
            <a:ext cx="8643966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Les premiers villages</a:t>
            </a:r>
          </a:p>
          <a:p>
            <a:r>
              <a:rPr lang="fr-FR" sz="1700" dirty="0" smtClean="0"/>
              <a:t>1) A quoi ressemblaient les bâtiments des villages ? En quoi étaient-ils fabriqués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aimebocquet.perso.sfr.fr/images/C2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3" y="357166"/>
            <a:ext cx="6442040" cy="314327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000892" y="285728"/>
            <a:ext cx="18573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>
                <a:latin typeface="Centaur" pitchFamily="18" charset="0"/>
              </a:rPr>
              <a:t>Charavines,</a:t>
            </a:r>
          </a:p>
          <a:p>
            <a:r>
              <a:rPr lang="fr-FR" sz="1600" dirty="0" smtClean="0">
                <a:latin typeface="Centaur" pitchFamily="18" charset="0"/>
              </a:rPr>
              <a:t>lac </a:t>
            </a:r>
            <a:r>
              <a:rPr lang="fr-FR" sz="1600" dirty="0">
                <a:latin typeface="Centaur" pitchFamily="18" charset="0"/>
              </a:rPr>
              <a:t>de Paladru </a:t>
            </a:r>
            <a:r>
              <a:rPr lang="fr-FR" sz="1600" dirty="0" smtClean="0">
                <a:latin typeface="Centaur" pitchFamily="18" charset="0"/>
              </a:rPr>
              <a:t>;</a:t>
            </a:r>
          </a:p>
          <a:p>
            <a:r>
              <a:rPr lang="fr-FR" sz="1600" dirty="0" smtClean="0">
                <a:latin typeface="Centaur" pitchFamily="18" charset="0"/>
              </a:rPr>
              <a:t>village </a:t>
            </a:r>
            <a:r>
              <a:rPr lang="fr-FR" sz="1600" dirty="0">
                <a:latin typeface="Centaur" pitchFamily="18" charset="0"/>
              </a:rPr>
              <a:t>néolithique. </a:t>
            </a:r>
            <a:r>
              <a:rPr lang="fr-FR" sz="1600" dirty="0" smtClean="0">
                <a:latin typeface="Centaur" pitchFamily="18" charset="0"/>
              </a:rPr>
              <a:t>Reconstitution </a:t>
            </a:r>
            <a:r>
              <a:rPr lang="fr-FR" sz="1600" dirty="0">
                <a:latin typeface="Centaur" pitchFamily="18" charset="0"/>
              </a:rPr>
              <a:t>de </a:t>
            </a:r>
            <a:r>
              <a:rPr lang="fr-FR" sz="1600" dirty="0" smtClean="0">
                <a:latin typeface="Centaur" pitchFamily="18" charset="0"/>
              </a:rPr>
              <a:t>maison.</a:t>
            </a:r>
            <a:endParaRPr lang="fr-FR" sz="1600" dirty="0">
              <a:latin typeface="Centaur" pitchFamily="18" charset="0"/>
            </a:endParaRPr>
          </a:p>
        </p:txBody>
      </p:sp>
      <p:pic>
        <p:nvPicPr>
          <p:cNvPr id="19460" name="Picture 4" descr="http://aimebocquet.perso.sfr.fr/images/C22B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3462767"/>
            <a:ext cx="6429420" cy="3114251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7000892" y="3286124"/>
            <a:ext cx="20002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>
                <a:latin typeface="Centaur" pitchFamily="18" charset="0"/>
              </a:rPr>
              <a:t>Charavines,</a:t>
            </a:r>
          </a:p>
          <a:p>
            <a:r>
              <a:rPr lang="fr-FR" sz="1600" dirty="0" smtClean="0">
                <a:latin typeface="Centaur" pitchFamily="18" charset="0"/>
              </a:rPr>
              <a:t>lac </a:t>
            </a:r>
            <a:r>
              <a:rPr lang="fr-FR" sz="1600" dirty="0">
                <a:latin typeface="Centaur" pitchFamily="18" charset="0"/>
              </a:rPr>
              <a:t>de Paladru </a:t>
            </a:r>
            <a:r>
              <a:rPr lang="fr-FR" sz="1600" dirty="0" smtClean="0">
                <a:latin typeface="Centaur" pitchFamily="18" charset="0"/>
              </a:rPr>
              <a:t>;</a:t>
            </a:r>
          </a:p>
          <a:p>
            <a:r>
              <a:rPr lang="fr-FR" sz="1600" dirty="0" smtClean="0">
                <a:latin typeface="Centaur" pitchFamily="18" charset="0"/>
              </a:rPr>
              <a:t>village </a:t>
            </a:r>
            <a:r>
              <a:rPr lang="fr-FR" sz="1600" dirty="0">
                <a:latin typeface="Centaur" pitchFamily="18" charset="0"/>
              </a:rPr>
              <a:t>néolithique. Reconstitution an 4 du </a:t>
            </a:r>
            <a:r>
              <a:rPr lang="fr-FR" sz="1600" dirty="0" smtClean="0">
                <a:latin typeface="Centaur" pitchFamily="18" charset="0"/>
              </a:rPr>
              <a:t>site.</a:t>
            </a:r>
            <a:endParaRPr lang="fr-FR" sz="1600" dirty="0">
              <a:latin typeface="Centaur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00034" y="-24"/>
            <a:ext cx="864396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Les hommes évoluent et deviennent agriculteurs</a:t>
            </a:r>
          </a:p>
          <a:p>
            <a:r>
              <a:rPr lang="fr-FR" sz="1700" dirty="0" smtClean="0"/>
              <a:t>1) Vers quelle époque les hommes ont-ils découvert l’agriculture ?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Vers -8000 / - 9000 avant Jésus Christ.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00034" y="-24"/>
            <a:ext cx="8643966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Les premiers villages</a:t>
            </a:r>
          </a:p>
          <a:p>
            <a:r>
              <a:rPr lang="fr-FR" sz="1700" dirty="0" smtClean="0"/>
              <a:t>1) A quoi ressemblaient les bâtiments des villages ? En quoi étaient-ils fabriqués ?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Les premières maisons sont de longues cabanes rectangulaires, avec des piliers de bois, un toit de paille et des murs de torchis.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L’intérieur étaient souvent fait de deux grandes pièces : une cuisine avec un foyer et un four et une salle principale.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00034" y="-24"/>
            <a:ext cx="8643966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Les premiers villages</a:t>
            </a:r>
          </a:p>
          <a:p>
            <a:r>
              <a:rPr lang="fr-FR" sz="1700" dirty="0" smtClean="0"/>
              <a:t>1) A quoi ressemblaient les bâtiments des villages ? En quoi étaient-ils fabriqués ?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Les premières maisons sont de longues cabanes rectangulaires, avec des piliers de bois, un toit de paille et des murs de torchis.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L’intérieur étaient souvent fait de deux grandes pièces : une cuisine avec un foyer et un four et une salle principale.</a:t>
            </a:r>
          </a:p>
          <a:p>
            <a:endParaRPr lang="fr-FR" sz="2000" dirty="0">
              <a:solidFill>
                <a:srgbClr val="FF0000"/>
              </a:solidFill>
            </a:endParaRPr>
          </a:p>
          <a:p>
            <a:r>
              <a:rPr lang="fr-FR" sz="1700" dirty="0" smtClean="0"/>
              <a:t>2) Qu’y a-t-il autour des habitations et en dehors du village ?</a:t>
            </a:r>
          </a:p>
          <a:p>
            <a:endParaRPr lang="fr-FR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00034" y="-24"/>
            <a:ext cx="864396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Les premiers villages</a:t>
            </a:r>
          </a:p>
          <a:p>
            <a:r>
              <a:rPr lang="fr-FR" sz="1700" dirty="0" smtClean="0"/>
              <a:t>1) A quoi ressemblaient les bâtiments des villages ? En quoi étaient-ils fabriqués ?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Les premières maisons sont de longues cabanes rectangulaires, avec des piliers de bois, un toit de paille et des murs de torchis.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L’intérieur étaient souvent fait de deux grandes pièces : une cuisine avec un foyer et un four et une salle principale.</a:t>
            </a:r>
          </a:p>
          <a:p>
            <a:endParaRPr lang="fr-FR" sz="2000" dirty="0">
              <a:solidFill>
                <a:srgbClr val="FF0000"/>
              </a:solidFill>
            </a:endParaRPr>
          </a:p>
          <a:p>
            <a:r>
              <a:rPr lang="fr-FR" sz="1700" dirty="0" smtClean="0"/>
              <a:t>2) Qu’y a-t-il autour des habitations et en dehors du village ?</a:t>
            </a:r>
          </a:p>
          <a:p>
            <a:r>
              <a:rPr lang="fr-FR" sz="2000" dirty="0">
                <a:solidFill>
                  <a:srgbClr val="FF0000"/>
                </a:solidFill>
              </a:rPr>
              <a:t>Les bâtiments sont entourés d’une palissade qui protège le village.</a:t>
            </a:r>
          </a:p>
          <a:p>
            <a:r>
              <a:rPr lang="fr-FR" sz="2000" dirty="0">
                <a:solidFill>
                  <a:srgbClr val="FF0000"/>
                </a:solidFill>
              </a:rPr>
              <a:t>Autour du village on trouve des champs cultivés, une forêt. Le village est en bordure d’un lac (pour l’eau et la pêche).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00034" y="-24"/>
            <a:ext cx="864396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Les premiers villages</a:t>
            </a:r>
          </a:p>
          <a:p>
            <a:r>
              <a:rPr lang="fr-FR" sz="1700" dirty="0" smtClean="0"/>
              <a:t>1) A quoi ressemblaient les bâtiments des villages ? En quoi étaient-ils fabriqués ?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Les premières maisons sont de longues cabanes rectangulaires, avec des piliers de bois, un toit de paille et des murs de torchis.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L’intérieur étaient souvent fait de deux grandes pièces : une cuisine avec un foyer et un four et une salle principale.</a:t>
            </a:r>
          </a:p>
          <a:p>
            <a:endParaRPr lang="fr-FR" sz="2000" dirty="0">
              <a:solidFill>
                <a:srgbClr val="FF0000"/>
              </a:solidFill>
            </a:endParaRPr>
          </a:p>
          <a:p>
            <a:r>
              <a:rPr lang="fr-FR" sz="1700" dirty="0" smtClean="0"/>
              <a:t>2) Qu’y a-t-il autour des habitations et en dehors du village ?</a:t>
            </a:r>
          </a:p>
          <a:p>
            <a:r>
              <a:rPr lang="fr-FR" sz="2000" dirty="0">
                <a:solidFill>
                  <a:srgbClr val="FF0000"/>
                </a:solidFill>
              </a:rPr>
              <a:t>Les bâtiments sont entourés d’une palissade qui protège le village.</a:t>
            </a:r>
          </a:p>
          <a:p>
            <a:r>
              <a:rPr lang="fr-FR" sz="2000" dirty="0">
                <a:solidFill>
                  <a:srgbClr val="FF0000"/>
                </a:solidFill>
              </a:rPr>
              <a:t>Autour du village on trouve des champs cultivés, une forêt. Le village est en bordure d’un lac (pour l’eau et la pêche</a:t>
            </a:r>
            <a:r>
              <a:rPr lang="fr-FR" sz="2000" dirty="0" smtClean="0">
                <a:solidFill>
                  <a:srgbClr val="FF0000"/>
                </a:solidFill>
              </a:rPr>
              <a:t>).</a:t>
            </a:r>
          </a:p>
          <a:p>
            <a:endParaRPr lang="fr-FR" sz="2000" dirty="0">
              <a:solidFill>
                <a:srgbClr val="FF0000"/>
              </a:solidFill>
            </a:endParaRPr>
          </a:p>
          <a:p>
            <a:r>
              <a:rPr lang="fr-FR" sz="1700" dirty="0"/>
              <a:t>3) Quand est-ce qu’apparaissent les premiers villages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00034" y="-24"/>
            <a:ext cx="8643966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Les premiers villages</a:t>
            </a:r>
          </a:p>
          <a:p>
            <a:r>
              <a:rPr lang="fr-FR" sz="1700" dirty="0" smtClean="0"/>
              <a:t>1) A quoi ressemblaient les bâtiments des villages ? En quoi étaient-ils fabriqués ?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Les premières maisons sont de longues cabanes rectangulaires, avec des piliers de bois, un toit de paille et des murs de torchis.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L’intérieur étaient souvent fait de deux grandes pièces : une cuisine avec un foyer et un four et une salle principale.</a:t>
            </a:r>
          </a:p>
          <a:p>
            <a:endParaRPr lang="fr-FR" sz="2000" dirty="0">
              <a:solidFill>
                <a:srgbClr val="FF0000"/>
              </a:solidFill>
            </a:endParaRPr>
          </a:p>
          <a:p>
            <a:r>
              <a:rPr lang="fr-FR" sz="1700" dirty="0" smtClean="0"/>
              <a:t>2) Qu’y a-t-il autour des habitations et en dehors du village ?</a:t>
            </a:r>
          </a:p>
          <a:p>
            <a:r>
              <a:rPr lang="fr-FR" sz="2000" dirty="0">
                <a:solidFill>
                  <a:srgbClr val="FF0000"/>
                </a:solidFill>
              </a:rPr>
              <a:t>Les bâtiments sont entourés d’une palissade qui protège le village.</a:t>
            </a:r>
          </a:p>
          <a:p>
            <a:r>
              <a:rPr lang="fr-FR" sz="2000" dirty="0">
                <a:solidFill>
                  <a:srgbClr val="FF0000"/>
                </a:solidFill>
              </a:rPr>
              <a:t>Autour du village on trouve des champs cultivés, une forêt. Le village est en bordure d’un lac (pour l’eau et la pêche</a:t>
            </a:r>
            <a:r>
              <a:rPr lang="fr-FR" sz="2000" dirty="0" smtClean="0">
                <a:solidFill>
                  <a:srgbClr val="FF0000"/>
                </a:solidFill>
              </a:rPr>
              <a:t>).</a:t>
            </a:r>
          </a:p>
          <a:p>
            <a:endParaRPr lang="fr-FR" sz="2000" dirty="0">
              <a:solidFill>
                <a:srgbClr val="FF0000"/>
              </a:solidFill>
            </a:endParaRPr>
          </a:p>
          <a:p>
            <a:r>
              <a:rPr lang="fr-FR" sz="1700" dirty="0"/>
              <a:t>3) Quand est-ce qu’apparaissent les premiers villages </a:t>
            </a:r>
            <a:r>
              <a:rPr lang="fr-FR" sz="1700" dirty="0" smtClean="0"/>
              <a:t>?</a:t>
            </a:r>
          </a:p>
          <a:p>
            <a:r>
              <a:rPr lang="fr-FR" sz="2000" dirty="0">
                <a:solidFill>
                  <a:srgbClr val="FF0000"/>
                </a:solidFill>
              </a:rPr>
              <a:t>Les tous premiers villages datent de -9200 avant JC. Presque en même temps que l’agriculture.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00034" y="-24"/>
            <a:ext cx="864396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Les premiers villages</a:t>
            </a:r>
          </a:p>
          <a:p>
            <a:r>
              <a:rPr lang="fr-FR" sz="1700" dirty="0" smtClean="0"/>
              <a:t>4) Quelles sont les différentes activités quotidiennes des hommes, d’après les images ?</a:t>
            </a:r>
          </a:p>
          <a:p>
            <a:endParaRPr lang="fr-FR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00034" y="0"/>
            <a:ext cx="8643966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Les premiers villages</a:t>
            </a:r>
          </a:p>
          <a:p>
            <a:r>
              <a:rPr lang="fr-FR" sz="1700" dirty="0" smtClean="0"/>
              <a:t>4) Quelles sont les différentes activités quotidiennes des hommes, d’après les images ?</a:t>
            </a:r>
          </a:p>
          <a:p>
            <a:pPr>
              <a:buFontTx/>
              <a:buChar char="-"/>
            </a:pPr>
            <a:r>
              <a:rPr lang="fr-FR" sz="2000" dirty="0" smtClean="0">
                <a:solidFill>
                  <a:srgbClr val="FF0000"/>
                </a:solidFill>
              </a:rPr>
              <a:t>s’occuper des animaux</a:t>
            </a:r>
          </a:p>
          <a:p>
            <a:pPr>
              <a:buFontTx/>
              <a:buChar char="-"/>
            </a:pPr>
            <a:r>
              <a:rPr lang="fr-FR" sz="2000" dirty="0" smtClean="0">
                <a:solidFill>
                  <a:srgbClr val="FF0000"/>
                </a:solidFill>
              </a:rPr>
              <a:t>s’occuper des champs</a:t>
            </a:r>
          </a:p>
          <a:p>
            <a:pPr>
              <a:buFontTx/>
              <a:buChar char="-"/>
            </a:pPr>
            <a:r>
              <a:rPr lang="fr-FR" sz="2000" dirty="0" smtClean="0">
                <a:solidFill>
                  <a:srgbClr val="FF0000"/>
                </a:solidFill>
              </a:rPr>
              <a:t>s’occuper du bois, de la forêt : couper les arbres…</a:t>
            </a:r>
          </a:p>
          <a:p>
            <a:pPr>
              <a:buFontTx/>
              <a:buChar char="-"/>
            </a:pPr>
            <a:r>
              <a:rPr lang="fr-FR" sz="2000" smtClean="0">
                <a:solidFill>
                  <a:srgbClr val="FF0000"/>
                </a:solidFill>
              </a:rPr>
              <a:t>la </a:t>
            </a:r>
            <a:r>
              <a:rPr lang="fr-FR" sz="2000" smtClean="0">
                <a:solidFill>
                  <a:srgbClr val="FF0000"/>
                </a:solidFill>
              </a:rPr>
              <a:t>pêche, la chasse, la cueillette</a:t>
            </a:r>
            <a:endParaRPr lang="fr-FR" sz="2000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fr-FR" sz="2000" dirty="0" smtClean="0">
                <a:solidFill>
                  <a:srgbClr val="FF0000"/>
                </a:solidFill>
              </a:rPr>
              <a:t>fabrication des objets nécessaires : outils, poteries, tissage des vêtements</a:t>
            </a:r>
          </a:p>
          <a:p>
            <a:pPr>
              <a:buFontTx/>
              <a:buChar char="-"/>
            </a:pPr>
            <a:r>
              <a:rPr lang="fr-FR" sz="2000" dirty="0" smtClean="0">
                <a:solidFill>
                  <a:srgbClr val="FF0000"/>
                </a:solidFill>
              </a:rPr>
              <a:t>entretenir le village : bâtiments, palissades</a:t>
            </a:r>
          </a:p>
          <a:p>
            <a:pPr>
              <a:buFontTx/>
              <a:buChar char="-"/>
            </a:pPr>
            <a:r>
              <a:rPr lang="fr-FR" sz="2000" dirty="0" smtClean="0">
                <a:solidFill>
                  <a:srgbClr val="FF0000"/>
                </a:solidFill>
              </a:rPr>
              <a:t>tout ce qui concerne la cuisine : moudre les céréales, préparer les repas</a:t>
            </a:r>
          </a:p>
          <a:p>
            <a:pPr>
              <a:buFontTx/>
              <a:buChar char="-"/>
            </a:pPr>
            <a:r>
              <a:rPr lang="fr-FR" sz="2000" dirty="0" smtClean="0">
                <a:solidFill>
                  <a:srgbClr val="FF0000"/>
                </a:solidFill>
              </a:rPr>
              <a:t>etc.</a:t>
            </a:r>
            <a:endParaRPr lang="fr-FR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00034" y="0"/>
            <a:ext cx="864396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Les premiers villages</a:t>
            </a:r>
          </a:p>
          <a:p>
            <a:r>
              <a:rPr lang="fr-FR" sz="1700" dirty="0" smtClean="0"/>
              <a:t>4) Quelles sont les différentes activités quotidiennes des hommes, d’après les images ?</a:t>
            </a:r>
          </a:p>
          <a:p>
            <a:pPr>
              <a:buFontTx/>
              <a:buChar char="-"/>
            </a:pPr>
            <a:r>
              <a:rPr lang="fr-FR" sz="2000" dirty="0" smtClean="0">
                <a:solidFill>
                  <a:srgbClr val="FF0000"/>
                </a:solidFill>
              </a:rPr>
              <a:t>s’occuper des animaux</a:t>
            </a:r>
          </a:p>
          <a:p>
            <a:pPr>
              <a:buFontTx/>
              <a:buChar char="-"/>
            </a:pPr>
            <a:r>
              <a:rPr lang="fr-FR" sz="2000" dirty="0" smtClean="0">
                <a:solidFill>
                  <a:srgbClr val="FF0000"/>
                </a:solidFill>
              </a:rPr>
              <a:t>s’occuper des champs</a:t>
            </a:r>
          </a:p>
          <a:p>
            <a:pPr>
              <a:buFontTx/>
              <a:buChar char="-"/>
            </a:pPr>
            <a:r>
              <a:rPr lang="fr-FR" sz="2000" dirty="0" smtClean="0">
                <a:solidFill>
                  <a:srgbClr val="FF0000"/>
                </a:solidFill>
              </a:rPr>
              <a:t>s’occuper du bois, de la forêt : couper les arbres…</a:t>
            </a:r>
          </a:p>
          <a:p>
            <a:pPr>
              <a:buFontTx/>
              <a:buChar char="-"/>
            </a:pPr>
            <a:r>
              <a:rPr lang="fr-FR" sz="2000" dirty="0" smtClean="0">
                <a:solidFill>
                  <a:srgbClr val="FF0000"/>
                </a:solidFill>
              </a:rPr>
              <a:t>la pêche</a:t>
            </a:r>
          </a:p>
          <a:p>
            <a:pPr>
              <a:buFontTx/>
              <a:buChar char="-"/>
            </a:pPr>
            <a:r>
              <a:rPr lang="fr-FR" sz="2000" dirty="0" smtClean="0">
                <a:solidFill>
                  <a:srgbClr val="FF0000"/>
                </a:solidFill>
              </a:rPr>
              <a:t>fabrication des objets nécessaires : outils, poteries, tissage des vêtements</a:t>
            </a:r>
          </a:p>
          <a:p>
            <a:pPr>
              <a:buFontTx/>
              <a:buChar char="-"/>
            </a:pPr>
            <a:r>
              <a:rPr lang="fr-FR" sz="2000" dirty="0" smtClean="0">
                <a:solidFill>
                  <a:srgbClr val="FF0000"/>
                </a:solidFill>
              </a:rPr>
              <a:t>entretenir le village : bâtiments, palissades</a:t>
            </a:r>
          </a:p>
          <a:p>
            <a:pPr>
              <a:buFontTx/>
              <a:buChar char="-"/>
            </a:pPr>
            <a:r>
              <a:rPr lang="fr-FR" sz="2000" dirty="0" smtClean="0">
                <a:solidFill>
                  <a:srgbClr val="FF0000"/>
                </a:solidFill>
              </a:rPr>
              <a:t>tout ce qui concerne la cuisine : moudre les céréales, préparer les repas</a:t>
            </a:r>
          </a:p>
          <a:p>
            <a:pPr>
              <a:buFontTx/>
              <a:buChar char="-"/>
            </a:pPr>
            <a:r>
              <a:rPr lang="fr-FR" sz="2000" dirty="0" smtClean="0">
                <a:solidFill>
                  <a:srgbClr val="FF0000"/>
                </a:solidFill>
              </a:rPr>
              <a:t>etc.</a:t>
            </a:r>
          </a:p>
          <a:p>
            <a:pPr>
              <a:buFontTx/>
              <a:buChar char="-"/>
            </a:pPr>
            <a:endParaRPr lang="fr-FR" sz="2000" dirty="0" smtClean="0">
              <a:solidFill>
                <a:srgbClr val="FF0000"/>
              </a:solidFill>
            </a:endParaRPr>
          </a:p>
          <a:p>
            <a:r>
              <a:rPr lang="fr-FR" sz="1700" u="sng" dirty="0" smtClean="0"/>
              <a:t>Entoure en vert les expressions qui se rapportent à l’âge de la pierre polie (néolithique) et en orange celles qui se rapportent à l’âge de la pierre taillée (paléolithique) :</a:t>
            </a:r>
            <a:endParaRPr lang="fr-FR" sz="2000" u="sng" dirty="0" smtClean="0"/>
          </a:p>
          <a:p>
            <a:pPr algn="ctr">
              <a:spcBef>
                <a:spcPts val="1800"/>
              </a:spcBef>
            </a:pPr>
            <a:r>
              <a:rPr lang="fr-FR" sz="2000" dirty="0" smtClean="0"/>
              <a:t>élevage     -     découverte du feu     -     vie sédentaire</a:t>
            </a:r>
          </a:p>
          <a:p>
            <a:pPr algn="ctr">
              <a:spcBef>
                <a:spcPts val="1800"/>
              </a:spcBef>
            </a:pPr>
            <a:r>
              <a:rPr lang="fr-FR" sz="2000" dirty="0" smtClean="0"/>
              <a:t>fabrication de silex poli     -     vie nomade     -     agriculture     -     chasse </a:t>
            </a:r>
          </a:p>
          <a:p>
            <a:pPr algn="ctr">
              <a:spcBef>
                <a:spcPts val="1800"/>
              </a:spcBef>
            </a:pPr>
            <a:r>
              <a:rPr lang="fr-FR" sz="2000" dirty="0" smtClean="0"/>
              <a:t>cabanes de bois     -     premiers villages     -     huttes de peaux     -     cueillette</a:t>
            </a:r>
          </a:p>
          <a:p>
            <a:pPr algn="ctr">
              <a:spcBef>
                <a:spcPts val="1800"/>
              </a:spcBef>
            </a:pPr>
            <a:r>
              <a:rPr lang="fr-FR" sz="2000" dirty="0" smtClean="0"/>
              <a:t>décoration des cavernes     -     premières tombes     -      vêtements de laine</a:t>
            </a:r>
          </a:p>
          <a:p>
            <a:pPr algn="ctr">
              <a:spcBef>
                <a:spcPts val="1800"/>
              </a:spcBef>
            </a:pPr>
            <a:r>
              <a:rPr lang="fr-FR" sz="2000" dirty="0" smtClean="0"/>
              <a:t>pêche     -     pierre taillée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00034" y="0"/>
            <a:ext cx="864396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Les premiers villages</a:t>
            </a:r>
          </a:p>
          <a:p>
            <a:r>
              <a:rPr lang="fr-FR" sz="1700" dirty="0" smtClean="0"/>
              <a:t>4) Quelles sont les différentes activités quotidiennes des hommes, d’après les images ?</a:t>
            </a:r>
          </a:p>
          <a:p>
            <a:pPr>
              <a:buFontTx/>
              <a:buChar char="-"/>
            </a:pPr>
            <a:r>
              <a:rPr lang="fr-FR" sz="2000" dirty="0" smtClean="0">
                <a:solidFill>
                  <a:srgbClr val="FF0000"/>
                </a:solidFill>
              </a:rPr>
              <a:t>s’occuper des animaux</a:t>
            </a:r>
          </a:p>
          <a:p>
            <a:pPr>
              <a:buFontTx/>
              <a:buChar char="-"/>
            </a:pPr>
            <a:r>
              <a:rPr lang="fr-FR" sz="2000" dirty="0" smtClean="0">
                <a:solidFill>
                  <a:srgbClr val="FF0000"/>
                </a:solidFill>
              </a:rPr>
              <a:t>s’occuper des champs</a:t>
            </a:r>
          </a:p>
          <a:p>
            <a:pPr>
              <a:buFontTx/>
              <a:buChar char="-"/>
            </a:pPr>
            <a:r>
              <a:rPr lang="fr-FR" sz="2000" dirty="0" smtClean="0">
                <a:solidFill>
                  <a:srgbClr val="FF0000"/>
                </a:solidFill>
              </a:rPr>
              <a:t>s’occuper du bois, de la forêt : couper les arbres…</a:t>
            </a:r>
          </a:p>
          <a:p>
            <a:pPr>
              <a:buFontTx/>
              <a:buChar char="-"/>
            </a:pPr>
            <a:r>
              <a:rPr lang="fr-FR" sz="2000" dirty="0" smtClean="0">
                <a:solidFill>
                  <a:srgbClr val="FF0000"/>
                </a:solidFill>
              </a:rPr>
              <a:t>la pêche</a:t>
            </a:r>
          </a:p>
          <a:p>
            <a:pPr>
              <a:buFontTx/>
              <a:buChar char="-"/>
            </a:pPr>
            <a:r>
              <a:rPr lang="fr-FR" sz="2000" dirty="0" smtClean="0">
                <a:solidFill>
                  <a:srgbClr val="FF0000"/>
                </a:solidFill>
              </a:rPr>
              <a:t>fabrication des objets nécessaires : outils, poteries, tissage des vêtements</a:t>
            </a:r>
          </a:p>
          <a:p>
            <a:pPr>
              <a:buFontTx/>
              <a:buChar char="-"/>
            </a:pPr>
            <a:r>
              <a:rPr lang="fr-FR" sz="2000" dirty="0" smtClean="0">
                <a:solidFill>
                  <a:srgbClr val="FF0000"/>
                </a:solidFill>
              </a:rPr>
              <a:t>entretenir le village : bâtiments, palissades</a:t>
            </a:r>
          </a:p>
          <a:p>
            <a:pPr>
              <a:buFontTx/>
              <a:buChar char="-"/>
            </a:pPr>
            <a:r>
              <a:rPr lang="fr-FR" sz="2000" dirty="0" smtClean="0">
                <a:solidFill>
                  <a:srgbClr val="FF0000"/>
                </a:solidFill>
              </a:rPr>
              <a:t>tout ce qui concerne la cuisine : moudre les céréales, préparer les repas</a:t>
            </a:r>
          </a:p>
          <a:p>
            <a:pPr>
              <a:buFontTx/>
              <a:buChar char="-"/>
            </a:pPr>
            <a:r>
              <a:rPr lang="fr-FR" sz="2000" dirty="0" smtClean="0">
                <a:solidFill>
                  <a:srgbClr val="FF0000"/>
                </a:solidFill>
              </a:rPr>
              <a:t>etc.</a:t>
            </a:r>
          </a:p>
          <a:p>
            <a:pPr>
              <a:buFontTx/>
              <a:buChar char="-"/>
            </a:pPr>
            <a:endParaRPr lang="fr-FR" sz="2000" dirty="0" smtClean="0">
              <a:solidFill>
                <a:srgbClr val="FF0000"/>
              </a:solidFill>
            </a:endParaRPr>
          </a:p>
          <a:p>
            <a:r>
              <a:rPr lang="fr-FR" sz="1700" u="sng" dirty="0" smtClean="0"/>
              <a:t>Entoure en vert les expressions qui se rapportent à l’âge de la pierre polie (néolithique) et en orange celles qui se rapportent à l’âge de la pierre taillée (paléolithique) :</a:t>
            </a:r>
            <a:endParaRPr lang="fr-FR" sz="2000" u="sng" dirty="0" smtClean="0"/>
          </a:p>
          <a:p>
            <a:pPr algn="ctr">
              <a:spcBef>
                <a:spcPts val="1800"/>
              </a:spcBef>
            </a:pPr>
            <a:r>
              <a:rPr lang="fr-FR" sz="2000" dirty="0" smtClean="0"/>
              <a:t>élevage     -     découverte du feu     -     vie sédentaire</a:t>
            </a:r>
          </a:p>
          <a:p>
            <a:pPr algn="ctr">
              <a:spcBef>
                <a:spcPts val="1800"/>
              </a:spcBef>
            </a:pPr>
            <a:r>
              <a:rPr lang="fr-FR" sz="2000" dirty="0" smtClean="0"/>
              <a:t>fabrication de silex poli     -     vie nomade     -     agriculture     -     chasse </a:t>
            </a:r>
          </a:p>
          <a:p>
            <a:pPr algn="ctr">
              <a:spcBef>
                <a:spcPts val="1800"/>
              </a:spcBef>
            </a:pPr>
            <a:r>
              <a:rPr lang="fr-FR" sz="2000" dirty="0" smtClean="0"/>
              <a:t>cabanes de bois     -     premiers villages     -     huttes de peaux     -     cueillette</a:t>
            </a:r>
          </a:p>
          <a:p>
            <a:pPr algn="ctr">
              <a:spcBef>
                <a:spcPts val="1800"/>
              </a:spcBef>
            </a:pPr>
            <a:r>
              <a:rPr lang="fr-FR" sz="2000" dirty="0" smtClean="0"/>
              <a:t>décoration des cavernes     -     premières tombes     -      vêtements de laine</a:t>
            </a:r>
          </a:p>
          <a:p>
            <a:pPr algn="ctr">
              <a:spcBef>
                <a:spcPts val="1800"/>
              </a:spcBef>
            </a:pPr>
            <a:r>
              <a:rPr lang="fr-FR" sz="2000" dirty="0" smtClean="0"/>
              <a:t>pêche     -     pierre taillée</a:t>
            </a:r>
          </a:p>
        </p:txBody>
      </p:sp>
      <p:sp>
        <p:nvSpPr>
          <p:cNvPr id="3" name="Rectangle 2"/>
          <p:cNvSpPr/>
          <p:nvPr/>
        </p:nvSpPr>
        <p:spPr>
          <a:xfrm>
            <a:off x="1928794" y="4000504"/>
            <a:ext cx="1143008" cy="35719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5929322" y="4000504"/>
            <a:ext cx="1714512" cy="35719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928662" y="4500570"/>
            <a:ext cx="2714644" cy="35719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5857884" y="4500570"/>
            <a:ext cx="1428760" cy="35719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7643834" y="4500570"/>
            <a:ext cx="1000132" cy="35719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785786" y="5072074"/>
            <a:ext cx="1785950" cy="35719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3071802" y="5072074"/>
            <a:ext cx="1928826" cy="35719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6500826" y="5572140"/>
            <a:ext cx="2286016" cy="35719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3428992" y="4000504"/>
            <a:ext cx="2071702" cy="35719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4000496" y="4500570"/>
            <a:ext cx="1571636" cy="35719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5357818" y="5072074"/>
            <a:ext cx="2000264" cy="35719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7572396" y="4429132"/>
            <a:ext cx="1214446" cy="500066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7643834" y="4929198"/>
            <a:ext cx="1357322" cy="500066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7786710" y="5000636"/>
            <a:ext cx="1143008" cy="35719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714348" y="5572140"/>
            <a:ext cx="2857520" cy="35719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4000496" y="5572140"/>
            <a:ext cx="2143140" cy="35719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4643438" y="6143644"/>
            <a:ext cx="1643074" cy="35719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3143240" y="6072206"/>
            <a:ext cx="1214446" cy="500066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3263556" y="6143644"/>
            <a:ext cx="1022691" cy="35719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00034" y="-24"/>
            <a:ext cx="8643966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Les hommes évoluent et deviennent agriculteurs</a:t>
            </a:r>
          </a:p>
          <a:p>
            <a:r>
              <a:rPr lang="fr-FR" sz="1700" dirty="0" smtClean="0"/>
              <a:t>1) Vers quelle époque les hommes ont-ils découvert l’agriculture ?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Vers -8000 / - 9000 avant Jésus Christ.</a:t>
            </a:r>
          </a:p>
          <a:p>
            <a:endParaRPr lang="fr-FR" sz="2000" dirty="0">
              <a:solidFill>
                <a:srgbClr val="FF0000"/>
              </a:solidFill>
            </a:endParaRPr>
          </a:p>
          <a:p>
            <a:r>
              <a:rPr lang="fr-FR" sz="1700" dirty="0"/>
              <a:t>2) Dans quelle région du monde cela se passait-il ?</a:t>
            </a:r>
          </a:p>
          <a:p>
            <a:endParaRPr 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00034" y="-24"/>
            <a:ext cx="864396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Les hommes évoluent et deviennent agriculteurs</a:t>
            </a:r>
          </a:p>
          <a:p>
            <a:r>
              <a:rPr lang="fr-FR" sz="1700" dirty="0" smtClean="0"/>
              <a:t>1) Vers quelle époque les hommes ont-ils découvert l’agriculture ?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Vers -8000 / - 9000 avant Jésus Christ.</a:t>
            </a:r>
          </a:p>
          <a:p>
            <a:endParaRPr lang="fr-FR" sz="2000" dirty="0">
              <a:solidFill>
                <a:srgbClr val="FF0000"/>
              </a:solidFill>
            </a:endParaRPr>
          </a:p>
          <a:p>
            <a:r>
              <a:rPr lang="fr-FR" sz="1700" dirty="0"/>
              <a:t>2) Dans quelle région du monde cela se passait-il ?</a:t>
            </a:r>
          </a:p>
          <a:p>
            <a:r>
              <a:rPr lang="fr-FR" sz="2000" dirty="0">
                <a:solidFill>
                  <a:srgbClr val="FF0000"/>
                </a:solidFill>
              </a:rPr>
              <a:t>Les premières traces d’agriculture ont été retrouvées dans une région du Moyen-Orient, la Mésopotamie.</a:t>
            </a:r>
          </a:p>
          <a:p>
            <a:endParaRPr 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svt.ac-dijon.fr/schemassvt/IMG/jpg/planispher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428604"/>
            <a:ext cx="8589113" cy="5786478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1643042" y="500042"/>
            <a:ext cx="2857520" cy="285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svt.ac-dijon.fr/schemassvt/IMG/jpg/planispher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428604"/>
            <a:ext cx="8589113" cy="5786478"/>
          </a:xfrm>
          <a:prstGeom prst="rect">
            <a:avLst/>
          </a:prstGeom>
          <a:noFill/>
        </p:spPr>
      </p:pic>
      <p:cxnSp>
        <p:nvCxnSpPr>
          <p:cNvPr id="6" name="Connecteur droit avec flèche 5"/>
          <p:cNvCxnSpPr/>
          <p:nvPr/>
        </p:nvCxnSpPr>
        <p:spPr>
          <a:xfrm rot="5400000">
            <a:off x="3178959" y="1393017"/>
            <a:ext cx="1857388" cy="64294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rot="5400000">
            <a:off x="4179091" y="1107265"/>
            <a:ext cx="2286016" cy="1500198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643042" y="500042"/>
            <a:ext cx="2857520" cy="285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4071934" y="42860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France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5500694" y="428604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Mésopotamie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blogolife.files.wordpress.com/2009/03/mesopotami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571480"/>
            <a:ext cx="7620000" cy="552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00034" y="-24"/>
            <a:ext cx="864396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Les hommes évoluent et deviennent agriculteurs</a:t>
            </a:r>
          </a:p>
          <a:p>
            <a:r>
              <a:rPr lang="fr-FR" sz="1700" dirty="0" smtClean="0"/>
              <a:t>1) Vers quelle époque les hommes ont-ils découvert l’agriculture ?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Vers -8000 / - 9000 avant Jésus Christ.</a:t>
            </a:r>
          </a:p>
          <a:p>
            <a:endParaRPr lang="fr-FR" sz="2000" dirty="0">
              <a:solidFill>
                <a:srgbClr val="FF0000"/>
              </a:solidFill>
            </a:endParaRPr>
          </a:p>
          <a:p>
            <a:r>
              <a:rPr lang="fr-FR" sz="1700" dirty="0"/>
              <a:t>2) Dans quelle région du monde cela se passait-il ?</a:t>
            </a:r>
          </a:p>
          <a:p>
            <a:r>
              <a:rPr lang="fr-FR" sz="2000" dirty="0">
                <a:solidFill>
                  <a:srgbClr val="FF0000"/>
                </a:solidFill>
              </a:rPr>
              <a:t>Les premières traces d’agriculture ont été retrouvées dans une région du Moyen-Orient, la Mésopotamie.</a:t>
            </a:r>
          </a:p>
          <a:p>
            <a:endParaRPr lang="fr-FR" sz="2000" dirty="0" smtClean="0"/>
          </a:p>
          <a:p>
            <a:r>
              <a:rPr lang="fr-FR" sz="1700" dirty="0"/>
              <a:t>3) Qu’est-ce que l’agriculture ?</a:t>
            </a:r>
          </a:p>
          <a:p>
            <a:endParaRPr 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00034" y="-24"/>
            <a:ext cx="8643966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Les hommes évoluent et deviennent agriculteurs</a:t>
            </a:r>
          </a:p>
          <a:p>
            <a:r>
              <a:rPr lang="fr-FR" sz="1700" dirty="0" smtClean="0"/>
              <a:t>1) Vers quelle époque les hommes ont-ils découvert l’agriculture ?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Vers -8000 / - 9000 avant Jésus Christ.</a:t>
            </a:r>
          </a:p>
          <a:p>
            <a:endParaRPr lang="fr-FR" sz="2000" dirty="0">
              <a:solidFill>
                <a:srgbClr val="FF0000"/>
              </a:solidFill>
            </a:endParaRPr>
          </a:p>
          <a:p>
            <a:r>
              <a:rPr lang="fr-FR" sz="1700" dirty="0"/>
              <a:t>2) Dans quelle région du monde cela se passait-il ?</a:t>
            </a:r>
          </a:p>
          <a:p>
            <a:r>
              <a:rPr lang="fr-FR" sz="2000" dirty="0">
                <a:solidFill>
                  <a:srgbClr val="FF0000"/>
                </a:solidFill>
              </a:rPr>
              <a:t>Les premières traces d’agriculture ont été retrouvées dans une région du Moyen-Orient, la Mésopotamie.</a:t>
            </a:r>
          </a:p>
          <a:p>
            <a:endParaRPr lang="fr-FR" sz="2000" dirty="0" smtClean="0"/>
          </a:p>
          <a:p>
            <a:r>
              <a:rPr lang="fr-FR" sz="1700" dirty="0"/>
              <a:t>3) Qu’est-ce que l’agriculture ?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- La culture des champs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- L’élevage des animaux</a:t>
            </a:r>
          </a:p>
          <a:p>
            <a:endParaRPr 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1647</Words>
  <Application>Microsoft Office PowerPoint</Application>
  <PresentationFormat>Affichage à l'écran (4:3)</PresentationFormat>
  <Paragraphs>245</Paragraphs>
  <Slides>28</Slides>
  <Notes>28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29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</vt:vector>
  </TitlesOfParts>
  <Company>CANDUSSO Laurent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Ange de Serra</dc:creator>
  <cp:lastModifiedBy>Ange de Serra</cp:lastModifiedBy>
  <cp:revision>13</cp:revision>
  <dcterms:created xsi:type="dcterms:W3CDTF">2010-03-17T14:49:17Z</dcterms:created>
  <dcterms:modified xsi:type="dcterms:W3CDTF">2010-03-30T12:21:58Z</dcterms:modified>
</cp:coreProperties>
</file>